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14" r:id="rId2"/>
    <p:sldMasterId id="2147483726" r:id="rId3"/>
    <p:sldMasterId id="2147483773" r:id="rId4"/>
  </p:sldMasterIdLst>
  <p:notesMasterIdLst>
    <p:notesMasterId r:id="rId45"/>
  </p:notesMasterIdLst>
  <p:handoutMasterIdLst>
    <p:handoutMasterId r:id="rId46"/>
  </p:handoutMasterIdLst>
  <p:sldIdLst>
    <p:sldId id="279" r:id="rId5"/>
    <p:sldId id="258" r:id="rId6"/>
    <p:sldId id="307" r:id="rId7"/>
    <p:sldId id="300" r:id="rId8"/>
    <p:sldId id="304" r:id="rId9"/>
    <p:sldId id="259" r:id="rId10"/>
    <p:sldId id="260" r:id="rId11"/>
    <p:sldId id="281" r:id="rId12"/>
    <p:sldId id="308" r:id="rId13"/>
    <p:sldId id="303" r:id="rId14"/>
    <p:sldId id="306" r:id="rId15"/>
    <p:sldId id="261" r:id="rId16"/>
    <p:sldId id="292" r:id="rId17"/>
    <p:sldId id="262" r:id="rId18"/>
    <p:sldId id="263" r:id="rId19"/>
    <p:sldId id="282" r:id="rId20"/>
    <p:sldId id="301" r:id="rId21"/>
    <p:sldId id="264" r:id="rId22"/>
    <p:sldId id="296" r:id="rId23"/>
    <p:sldId id="265" r:id="rId24"/>
    <p:sldId id="266" r:id="rId25"/>
    <p:sldId id="267" r:id="rId26"/>
    <p:sldId id="268" r:id="rId27"/>
    <p:sldId id="269" r:id="rId28"/>
    <p:sldId id="270" r:id="rId29"/>
    <p:sldId id="271" r:id="rId30"/>
    <p:sldId id="272" r:id="rId31"/>
    <p:sldId id="297" r:id="rId32"/>
    <p:sldId id="273" r:id="rId33"/>
    <p:sldId id="298" r:id="rId34"/>
    <p:sldId id="284" r:id="rId35"/>
    <p:sldId id="274" r:id="rId36"/>
    <p:sldId id="275" r:id="rId37"/>
    <p:sldId id="276" r:id="rId38"/>
    <p:sldId id="299" r:id="rId39"/>
    <p:sldId id="277" r:id="rId40"/>
    <p:sldId id="283" r:id="rId41"/>
    <p:sldId id="278" r:id="rId42"/>
    <p:sldId id="285" r:id="rId43"/>
    <p:sldId id="309" r:id="rId4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86" autoAdjust="0"/>
    <p:restoredTop sz="95974" autoAdjust="0"/>
  </p:normalViewPr>
  <p:slideViewPr>
    <p:cSldViewPr snapToGrid="0">
      <p:cViewPr varScale="1">
        <p:scale>
          <a:sx n="105" d="100"/>
          <a:sy n="105" d="100"/>
        </p:scale>
        <p:origin x="132" y="144"/>
      </p:cViewPr>
      <p:guideLst/>
    </p:cSldViewPr>
  </p:slideViewPr>
  <p:notesTextViewPr>
    <p:cViewPr>
      <p:scale>
        <a:sx n="1" d="1"/>
        <a:sy n="1" d="1"/>
      </p:scale>
      <p:origin x="0" y="0"/>
    </p:cViewPr>
  </p:notesTextViewPr>
  <p:notesViewPr>
    <p:cSldViewPr snapToGrid="0">
      <p:cViewPr varScale="1">
        <p:scale>
          <a:sx n="78" d="100"/>
          <a:sy n="78" d="100"/>
        </p:scale>
        <p:origin x="3324"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80876C7-6926-4A30-ABF1-813598293E29}" type="datetimeFigureOut">
              <a:rPr lang="en-GB" smtClean="0"/>
              <a:t>26/04/2018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30BBA4B-DC1B-4FFB-A7D5-3413D47CE9F0}" type="slidenum">
              <a:rPr lang="en-GB" smtClean="0"/>
              <a:t>‹#›</a:t>
            </a:fld>
            <a:endParaRPr lang="en-GB"/>
          </a:p>
        </p:txBody>
      </p:sp>
    </p:spTree>
    <p:extLst>
      <p:ext uri="{BB962C8B-B14F-4D97-AF65-F5344CB8AC3E}">
        <p14:creationId xmlns:p14="http://schemas.microsoft.com/office/powerpoint/2010/main" val="4050191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BDF4E48-A7B5-4273-95AD-385358439137}" type="datetimeFigureOut">
              <a:rPr lang="en-GB" smtClean="0"/>
              <a:t>26/04/2018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707DE8C-16E7-4C6D-9396-5427CC555D2B}" type="slidenum">
              <a:rPr lang="en-GB" smtClean="0"/>
              <a:t>‹#›</a:t>
            </a:fld>
            <a:endParaRPr lang="en-GB"/>
          </a:p>
        </p:txBody>
      </p:sp>
    </p:spTree>
    <p:extLst>
      <p:ext uri="{BB962C8B-B14F-4D97-AF65-F5344CB8AC3E}">
        <p14:creationId xmlns:p14="http://schemas.microsoft.com/office/powerpoint/2010/main" val="242124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1</a:t>
            </a:fld>
            <a:endParaRPr lang="en-GB"/>
          </a:p>
        </p:txBody>
      </p:sp>
    </p:spTree>
    <p:extLst>
      <p:ext uri="{BB962C8B-B14F-4D97-AF65-F5344CB8AC3E}">
        <p14:creationId xmlns:p14="http://schemas.microsoft.com/office/powerpoint/2010/main" val="1770812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13</a:t>
            </a:fld>
            <a:endParaRPr lang="en-GB"/>
          </a:p>
        </p:txBody>
      </p:sp>
    </p:spTree>
    <p:extLst>
      <p:ext uri="{BB962C8B-B14F-4D97-AF65-F5344CB8AC3E}">
        <p14:creationId xmlns:p14="http://schemas.microsoft.com/office/powerpoint/2010/main" val="1964146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14</a:t>
            </a:fld>
            <a:endParaRPr lang="en-GB"/>
          </a:p>
        </p:txBody>
      </p:sp>
    </p:spTree>
    <p:extLst>
      <p:ext uri="{BB962C8B-B14F-4D97-AF65-F5344CB8AC3E}">
        <p14:creationId xmlns:p14="http://schemas.microsoft.com/office/powerpoint/2010/main" val="2058520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15</a:t>
            </a:fld>
            <a:endParaRPr lang="en-GB"/>
          </a:p>
        </p:txBody>
      </p:sp>
    </p:spTree>
    <p:extLst>
      <p:ext uri="{BB962C8B-B14F-4D97-AF65-F5344CB8AC3E}">
        <p14:creationId xmlns:p14="http://schemas.microsoft.com/office/powerpoint/2010/main" val="30615822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16</a:t>
            </a:fld>
            <a:endParaRPr lang="en-GB"/>
          </a:p>
        </p:txBody>
      </p:sp>
    </p:spTree>
    <p:extLst>
      <p:ext uri="{BB962C8B-B14F-4D97-AF65-F5344CB8AC3E}">
        <p14:creationId xmlns:p14="http://schemas.microsoft.com/office/powerpoint/2010/main" val="819460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17</a:t>
            </a:fld>
            <a:endParaRPr lang="en-GB"/>
          </a:p>
        </p:txBody>
      </p:sp>
    </p:spTree>
    <p:extLst>
      <p:ext uri="{BB962C8B-B14F-4D97-AF65-F5344CB8AC3E}">
        <p14:creationId xmlns:p14="http://schemas.microsoft.com/office/powerpoint/2010/main" val="1269561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18</a:t>
            </a:fld>
            <a:endParaRPr lang="en-GB"/>
          </a:p>
        </p:txBody>
      </p:sp>
    </p:spTree>
    <p:extLst>
      <p:ext uri="{BB962C8B-B14F-4D97-AF65-F5344CB8AC3E}">
        <p14:creationId xmlns:p14="http://schemas.microsoft.com/office/powerpoint/2010/main" val="4272103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07DE8C-16E7-4C6D-9396-5427CC555D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659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20</a:t>
            </a:fld>
            <a:endParaRPr lang="en-GB"/>
          </a:p>
        </p:txBody>
      </p:sp>
    </p:spTree>
    <p:extLst>
      <p:ext uri="{BB962C8B-B14F-4D97-AF65-F5344CB8AC3E}">
        <p14:creationId xmlns:p14="http://schemas.microsoft.com/office/powerpoint/2010/main" val="1255008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5DCAA77-5326-49DF-ADD6-6959ADA07774}"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3984974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22</a:t>
            </a:fld>
            <a:endParaRPr lang="en-GB"/>
          </a:p>
        </p:txBody>
      </p:sp>
    </p:spTree>
    <p:extLst>
      <p:ext uri="{BB962C8B-B14F-4D97-AF65-F5344CB8AC3E}">
        <p14:creationId xmlns:p14="http://schemas.microsoft.com/office/powerpoint/2010/main" val="45436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a:t>
            </a:fld>
            <a:endParaRPr lang="en-GB"/>
          </a:p>
        </p:txBody>
      </p:sp>
    </p:spTree>
    <p:extLst>
      <p:ext uri="{BB962C8B-B14F-4D97-AF65-F5344CB8AC3E}">
        <p14:creationId xmlns:p14="http://schemas.microsoft.com/office/powerpoint/2010/main" val="24178236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23</a:t>
            </a:fld>
            <a:endParaRPr lang="en-GB"/>
          </a:p>
        </p:txBody>
      </p:sp>
    </p:spTree>
    <p:extLst>
      <p:ext uri="{BB962C8B-B14F-4D97-AF65-F5344CB8AC3E}">
        <p14:creationId xmlns:p14="http://schemas.microsoft.com/office/powerpoint/2010/main" val="3928138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64BAC62-149B-411C-99BA-2152542F3788}"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728641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25</a:t>
            </a:fld>
            <a:endParaRPr lang="en-GB"/>
          </a:p>
        </p:txBody>
      </p:sp>
    </p:spTree>
    <p:extLst>
      <p:ext uri="{BB962C8B-B14F-4D97-AF65-F5344CB8AC3E}">
        <p14:creationId xmlns:p14="http://schemas.microsoft.com/office/powerpoint/2010/main" val="12649430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26</a:t>
            </a:fld>
            <a:endParaRPr lang="en-GB"/>
          </a:p>
        </p:txBody>
      </p:sp>
    </p:spTree>
    <p:extLst>
      <p:ext uri="{BB962C8B-B14F-4D97-AF65-F5344CB8AC3E}">
        <p14:creationId xmlns:p14="http://schemas.microsoft.com/office/powerpoint/2010/main" val="790266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27</a:t>
            </a:fld>
            <a:endParaRPr lang="en-GB"/>
          </a:p>
        </p:txBody>
      </p:sp>
    </p:spTree>
    <p:extLst>
      <p:ext uri="{BB962C8B-B14F-4D97-AF65-F5344CB8AC3E}">
        <p14:creationId xmlns:p14="http://schemas.microsoft.com/office/powerpoint/2010/main" val="41438207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07DE8C-16E7-4C6D-9396-5427CC555D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9919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707DE8C-16E7-4C6D-9396-5427CC555D2B}" type="slidenum">
              <a:rPr lang="en-GB" smtClean="0"/>
              <a:t>29</a:t>
            </a:fld>
            <a:endParaRPr lang="en-GB"/>
          </a:p>
        </p:txBody>
      </p:sp>
    </p:spTree>
    <p:extLst>
      <p:ext uri="{BB962C8B-B14F-4D97-AF65-F5344CB8AC3E}">
        <p14:creationId xmlns:p14="http://schemas.microsoft.com/office/powerpoint/2010/main" val="1867656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07DE8C-16E7-4C6D-9396-5427CC555D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94971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31</a:t>
            </a:fld>
            <a:endParaRPr lang="en-GB"/>
          </a:p>
        </p:txBody>
      </p:sp>
    </p:spTree>
    <p:extLst>
      <p:ext uri="{BB962C8B-B14F-4D97-AF65-F5344CB8AC3E}">
        <p14:creationId xmlns:p14="http://schemas.microsoft.com/office/powerpoint/2010/main" val="26716686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2684FA-7982-43D9-8537-8808E80C0302}"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05723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6</a:t>
            </a:fld>
            <a:endParaRPr lang="en-GB"/>
          </a:p>
        </p:txBody>
      </p:sp>
    </p:spTree>
    <p:extLst>
      <p:ext uri="{BB962C8B-B14F-4D97-AF65-F5344CB8AC3E}">
        <p14:creationId xmlns:p14="http://schemas.microsoft.com/office/powerpoint/2010/main" val="383942826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33</a:t>
            </a:fld>
            <a:endParaRPr lang="en-GB"/>
          </a:p>
        </p:txBody>
      </p:sp>
    </p:spTree>
    <p:extLst>
      <p:ext uri="{BB962C8B-B14F-4D97-AF65-F5344CB8AC3E}">
        <p14:creationId xmlns:p14="http://schemas.microsoft.com/office/powerpoint/2010/main" val="21853699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851B620-186D-4737-AA66-94624174C7C5}"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28875113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851B620-186D-4737-AA66-94624174C7C5}" type="slidenum">
              <a:rPr kumimoji="0" lang="en-GB" sz="1200" b="0" i="0" u="none" strike="noStrike" kern="1200" cap="none" spc="0" normalizeH="0" baseline="0" noProof="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GB" dirty="0"/>
          </a:p>
        </p:txBody>
      </p:sp>
    </p:spTree>
    <p:extLst>
      <p:ext uri="{BB962C8B-B14F-4D97-AF65-F5344CB8AC3E}">
        <p14:creationId xmlns:p14="http://schemas.microsoft.com/office/powerpoint/2010/main" val="13684814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36</a:t>
            </a:fld>
            <a:endParaRPr lang="en-GB"/>
          </a:p>
        </p:txBody>
      </p:sp>
    </p:spTree>
    <p:extLst>
      <p:ext uri="{BB962C8B-B14F-4D97-AF65-F5344CB8AC3E}">
        <p14:creationId xmlns:p14="http://schemas.microsoft.com/office/powerpoint/2010/main" val="1732678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37</a:t>
            </a:fld>
            <a:endParaRPr lang="en-GB"/>
          </a:p>
        </p:txBody>
      </p:sp>
    </p:spTree>
    <p:extLst>
      <p:ext uri="{BB962C8B-B14F-4D97-AF65-F5344CB8AC3E}">
        <p14:creationId xmlns:p14="http://schemas.microsoft.com/office/powerpoint/2010/main" val="33609173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38</a:t>
            </a:fld>
            <a:endParaRPr lang="en-GB"/>
          </a:p>
        </p:txBody>
      </p:sp>
    </p:spTree>
    <p:extLst>
      <p:ext uri="{BB962C8B-B14F-4D97-AF65-F5344CB8AC3E}">
        <p14:creationId xmlns:p14="http://schemas.microsoft.com/office/powerpoint/2010/main" val="25086048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D707DE8C-16E7-4C6D-9396-5427CC555D2B}" type="slidenum">
              <a:rPr lang="en-GB" smtClean="0"/>
              <a:t>39</a:t>
            </a:fld>
            <a:endParaRPr lang="en-GB"/>
          </a:p>
        </p:txBody>
      </p:sp>
    </p:spTree>
    <p:extLst>
      <p:ext uri="{BB962C8B-B14F-4D97-AF65-F5344CB8AC3E}">
        <p14:creationId xmlns:p14="http://schemas.microsoft.com/office/powerpoint/2010/main" val="2913396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7</a:t>
            </a:fld>
            <a:endParaRPr lang="en-GB"/>
          </a:p>
        </p:txBody>
      </p:sp>
    </p:spTree>
    <p:extLst>
      <p:ext uri="{BB962C8B-B14F-4D97-AF65-F5344CB8AC3E}">
        <p14:creationId xmlns:p14="http://schemas.microsoft.com/office/powerpoint/2010/main" val="289784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8</a:t>
            </a:fld>
            <a:endParaRPr lang="en-GB"/>
          </a:p>
        </p:txBody>
      </p:sp>
    </p:spTree>
    <p:extLst>
      <p:ext uri="{BB962C8B-B14F-4D97-AF65-F5344CB8AC3E}">
        <p14:creationId xmlns:p14="http://schemas.microsoft.com/office/powerpoint/2010/main" val="919184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07DE8C-16E7-4C6D-9396-5427CC555D2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3961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10</a:t>
            </a:fld>
            <a:endParaRPr lang="en-GB"/>
          </a:p>
        </p:txBody>
      </p:sp>
    </p:spTree>
    <p:extLst>
      <p:ext uri="{BB962C8B-B14F-4D97-AF65-F5344CB8AC3E}">
        <p14:creationId xmlns:p14="http://schemas.microsoft.com/office/powerpoint/2010/main" val="2085804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707DE8C-16E7-4C6D-9396-5427CC555D2B}" type="slidenum">
              <a:rPr lang="en-GB" smtClean="0"/>
              <a:t>11</a:t>
            </a:fld>
            <a:endParaRPr lang="en-GB"/>
          </a:p>
        </p:txBody>
      </p:sp>
    </p:spTree>
    <p:extLst>
      <p:ext uri="{BB962C8B-B14F-4D97-AF65-F5344CB8AC3E}">
        <p14:creationId xmlns:p14="http://schemas.microsoft.com/office/powerpoint/2010/main" val="2529462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2FB80B-4CBE-4FFC-A9DB-8B59F2B90C02}" type="slidenum">
              <a:rPr lang="en-GB" smtClean="0"/>
              <a:pPr/>
              <a:t>12</a:t>
            </a:fld>
            <a:endParaRPr lang="en-GB"/>
          </a:p>
        </p:txBody>
      </p:sp>
    </p:spTree>
    <p:extLst>
      <p:ext uri="{BB962C8B-B14F-4D97-AF65-F5344CB8AC3E}">
        <p14:creationId xmlns:p14="http://schemas.microsoft.com/office/powerpoint/2010/main" val="416931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075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1202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92682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52465" y="4391031"/>
            <a:ext cx="10276452" cy="785818"/>
          </a:xfrm>
        </p:spPr>
        <p:txBody>
          <a:bodyPr anchor="t">
            <a:normAutofit/>
          </a:bodyPr>
          <a:lstStyle>
            <a:lvl1pPr algn="l">
              <a:defRPr sz="2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952465" y="5214950"/>
            <a:ext cx="10276452" cy="406396"/>
          </a:xfrm>
        </p:spPr>
        <p:txBody>
          <a:bodyPr anchor="b">
            <a:normAutofit/>
          </a:bodyPr>
          <a:lstStyle>
            <a:lvl1pPr marL="0" indent="0">
              <a:buNone/>
              <a:defRPr sz="1600" b="1">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11" name="Picture Placeholder 10"/>
          <p:cNvSpPr>
            <a:spLocks noGrp="1"/>
          </p:cNvSpPr>
          <p:nvPr>
            <p:ph type="pic" sz="quarter" idx="13"/>
          </p:nvPr>
        </p:nvSpPr>
        <p:spPr>
          <a:xfrm>
            <a:off x="952464" y="1524001"/>
            <a:ext cx="10287000" cy="2619361"/>
          </a:xfrm>
        </p:spPr>
        <p:txBody>
          <a:bodyPr/>
          <a:lstStyle/>
          <a:p>
            <a:r>
              <a:rPr lang="en-US" smtClean="0"/>
              <a:t>Click icon to add picture</a:t>
            </a:r>
            <a:endParaRPr lang="en-GB"/>
          </a:p>
        </p:txBody>
      </p:sp>
      <p:sp>
        <p:nvSpPr>
          <p:cNvPr id="13" name="Text Placeholder 12"/>
          <p:cNvSpPr>
            <a:spLocks noGrp="1"/>
          </p:cNvSpPr>
          <p:nvPr>
            <p:ph type="body" sz="quarter" idx="14"/>
          </p:nvPr>
        </p:nvSpPr>
        <p:spPr>
          <a:xfrm>
            <a:off x="965200" y="5715001"/>
            <a:ext cx="10287000" cy="428625"/>
          </a:xfrm>
        </p:spPr>
        <p:txBody>
          <a:bodyPr>
            <a:normAutofit/>
          </a:bodyPr>
          <a:lstStyle>
            <a:lvl1pPr>
              <a:buNone/>
              <a:defRPr sz="800" b="1" baseline="0"/>
            </a:lvl1pPr>
          </a:lstStyle>
          <a:p>
            <a:pPr lvl="0"/>
            <a:r>
              <a:rPr lang="en-US" sz="800" b="1" smtClean="0"/>
              <a:t>Edit Master text styles</a:t>
            </a:r>
          </a:p>
        </p:txBody>
      </p:sp>
      <p:sp>
        <p:nvSpPr>
          <p:cNvPr id="15" name="Text Placeholder 14"/>
          <p:cNvSpPr>
            <a:spLocks noGrp="1"/>
          </p:cNvSpPr>
          <p:nvPr>
            <p:ph type="body" sz="quarter" idx="15" hasCustomPrompt="1"/>
          </p:nvPr>
        </p:nvSpPr>
        <p:spPr>
          <a:xfrm>
            <a:off x="952500" y="428626"/>
            <a:ext cx="6096000" cy="571483"/>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Tx/>
              <a:buNone/>
              <a:tabLst/>
              <a:defRPr sz="800" b="1"/>
            </a:lvl1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900" b="1" dirty="0" smtClean="0">
                <a:solidFill>
                  <a:schemeClr val="bg1"/>
                </a:solidFill>
              </a:rPr>
              <a:t>PRIFYSGOL BANGOR / BANGOR UNIVERSITY</a:t>
            </a:r>
          </a:p>
          <a:p>
            <a:pPr lvl="0"/>
            <a:endParaRPr lang="en-GB" dirty="0"/>
          </a:p>
        </p:txBody>
      </p:sp>
    </p:spTree>
    <p:extLst>
      <p:ext uri="{BB962C8B-B14F-4D97-AF65-F5344CB8AC3E}">
        <p14:creationId xmlns:p14="http://schemas.microsoft.com/office/powerpoint/2010/main" val="3644278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1629122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BU Title Slide Option 2">
    <p:spTree>
      <p:nvGrpSpPr>
        <p:cNvPr id="1" name=""/>
        <p:cNvGrpSpPr/>
        <p:nvPr/>
      </p:nvGrpSpPr>
      <p:grpSpPr>
        <a:xfrm>
          <a:off x="0" y="0"/>
          <a:ext cx="0" cy="0"/>
          <a:chOff x="0" y="0"/>
          <a:chExt cx="0" cy="0"/>
        </a:xfrm>
      </p:grpSpPr>
      <p:sp>
        <p:nvSpPr>
          <p:cNvPr id="2" name="Title 1"/>
          <p:cNvSpPr>
            <a:spLocks noGrp="1"/>
          </p:cNvSpPr>
          <p:nvPr>
            <p:ph type="ctrTitle"/>
          </p:nvPr>
        </p:nvSpPr>
        <p:spPr>
          <a:xfrm>
            <a:off x="571462" y="2000241"/>
            <a:ext cx="5086349" cy="2028839"/>
          </a:xfrm>
        </p:spPr>
        <p:txBody>
          <a:bodyPr>
            <a:normAutofit/>
          </a:bodyPr>
          <a:lstStyle>
            <a:lvl1pPr algn="l">
              <a:defRPr sz="1800" b="1"/>
            </a:lvl1pPr>
          </a:lstStyle>
          <a:p>
            <a:r>
              <a:rPr lang="en-US" smtClean="0"/>
              <a:t>Click to edit Master title style</a:t>
            </a:r>
            <a:endParaRPr lang="en-GB" dirty="0"/>
          </a:p>
        </p:txBody>
      </p:sp>
      <p:sp>
        <p:nvSpPr>
          <p:cNvPr id="3" name="Subtitle 2"/>
          <p:cNvSpPr>
            <a:spLocks noGrp="1"/>
          </p:cNvSpPr>
          <p:nvPr>
            <p:ph type="subTitle" idx="1"/>
          </p:nvPr>
        </p:nvSpPr>
        <p:spPr>
          <a:xfrm>
            <a:off x="609526" y="4286256"/>
            <a:ext cx="5048285" cy="785818"/>
          </a:xfrm>
        </p:spPr>
        <p:txBody>
          <a:bodyPr>
            <a:normAutofit/>
          </a:bodyPr>
          <a:lstStyle>
            <a:lvl1pPr marL="0" indent="0" algn="l">
              <a:buNone/>
              <a:defRPr sz="1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3074" name="Picture 2"/>
          <p:cNvPicPr>
            <a:picLocks noChangeAspect="1" noChangeArrowheads="1"/>
          </p:cNvPicPr>
          <p:nvPr/>
        </p:nvPicPr>
        <p:blipFill>
          <a:blip r:embed="rId2" cstate="print"/>
          <a:srcRect/>
          <a:stretch>
            <a:fillRect/>
          </a:stretch>
        </p:blipFill>
        <p:spPr bwMode="auto">
          <a:xfrm>
            <a:off x="2076821" y="857232"/>
            <a:ext cx="1866479" cy="983204"/>
          </a:xfrm>
          <a:prstGeom prst="rect">
            <a:avLst/>
          </a:prstGeom>
          <a:noFill/>
          <a:ln w="9525">
            <a:noFill/>
            <a:miter lim="800000"/>
            <a:headEnd/>
            <a:tailEnd/>
          </a:ln>
          <a:effectLst/>
        </p:spPr>
      </p:pic>
      <p:sp>
        <p:nvSpPr>
          <p:cNvPr id="10" name="Picture Placeholder 9"/>
          <p:cNvSpPr>
            <a:spLocks noGrp="1"/>
          </p:cNvSpPr>
          <p:nvPr>
            <p:ph type="pic" sz="quarter" idx="10"/>
          </p:nvPr>
        </p:nvSpPr>
        <p:spPr>
          <a:xfrm>
            <a:off x="6096000" y="0"/>
            <a:ext cx="6096000" cy="6858000"/>
          </a:xfrm>
        </p:spPr>
        <p:txBody>
          <a:bodyPr/>
          <a:lstStyle/>
          <a:p>
            <a:r>
              <a:rPr lang="en-US" smtClean="0"/>
              <a:t>Click icon to add picture</a:t>
            </a:r>
            <a:endParaRPr lang="en-GB"/>
          </a:p>
        </p:txBody>
      </p:sp>
      <p:sp>
        <p:nvSpPr>
          <p:cNvPr id="12" name="Text Placeholder 11"/>
          <p:cNvSpPr>
            <a:spLocks noGrp="1"/>
          </p:cNvSpPr>
          <p:nvPr>
            <p:ph type="body" sz="quarter" idx="11"/>
          </p:nvPr>
        </p:nvSpPr>
        <p:spPr>
          <a:xfrm>
            <a:off x="615914" y="5143501"/>
            <a:ext cx="5048285" cy="785813"/>
          </a:xfrm>
        </p:spPr>
        <p:txBody>
          <a:bodyPr>
            <a:normAutofit/>
          </a:bodyPr>
          <a:lstStyle>
            <a:lvl1pPr>
              <a:buFontTx/>
              <a:buNone/>
              <a:defRPr sz="800" b="1"/>
            </a:lvl1pPr>
          </a:lstStyle>
          <a:p>
            <a:pPr lvl="0"/>
            <a:r>
              <a:rPr lang="en-US" smtClean="0"/>
              <a:t>Edit Master text styles</a:t>
            </a:r>
          </a:p>
        </p:txBody>
      </p:sp>
    </p:spTree>
    <p:extLst>
      <p:ext uri="{BB962C8B-B14F-4D97-AF65-F5344CB8AC3E}">
        <p14:creationId xmlns:p14="http://schemas.microsoft.com/office/powerpoint/2010/main" val="3626736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 Title Slide Option 3">
    <p:spTree>
      <p:nvGrpSpPr>
        <p:cNvPr id="1" name=""/>
        <p:cNvGrpSpPr/>
        <p:nvPr/>
      </p:nvGrpSpPr>
      <p:grpSpPr>
        <a:xfrm>
          <a:off x="0" y="0"/>
          <a:ext cx="0" cy="0"/>
          <a:chOff x="0" y="0"/>
          <a:chExt cx="0" cy="0"/>
        </a:xfrm>
      </p:grpSpPr>
      <p:sp>
        <p:nvSpPr>
          <p:cNvPr id="2" name="Title 1"/>
          <p:cNvSpPr>
            <a:spLocks noGrp="1"/>
          </p:cNvSpPr>
          <p:nvPr>
            <p:ph type="ctrTitle"/>
          </p:nvPr>
        </p:nvSpPr>
        <p:spPr>
          <a:xfrm>
            <a:off x="476211" y="2000241"/>
            <a:ext cx="5086349" cy="2028839"/>
          </a:xfrm>
        </p:spPr>
        <p:txBody>
          <a:bodyPr/>
          <a:lstStyle>
            <a:lvl1pPr algn="l">
              <a:defRPr sz="1800" b="1"/>
            </a:lvl1pPr>
          </a:lstStyle>
          <a:p>
            <a:r>
              <a:rPr lang="en-US" smtClean="0"/>
              <a:t>Click to edit Master title style</a:t>
            </a:r>
            <a:endParaRPr lang="en-GB" dirty="0"/>
          </a:p>
        </p:txBody>
      </p:sp>
      <p:sp>
        <p:nvSpPr>
          <p:cNvPr id="3" name="Subtitle 2"/>
          <p:cNvSpPr>
            <a:spLocks noGrp="1"/>
          </p:cNvSpPr>
          <p:nvPr>
            <p:ph type="subTitle" idx="1"/>
          </p:nvPr>
        </p:nvSpPr>
        <p:spPr>
          <a:xfrm>
            <a:off x="488874" y="4229107"/>
            <a:ext cx="5086425" cy="600069"/>
          </a:xfrm>
        </p:spPr>
        <p:txBody>
          <a:bodyPr/>
          <a:lstStyle>
            <a:lvl1pPr marL="0" indent="0" algn="l">
              <a:buNone/>
              <a:defRPr sz="1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9" name="Picture Placeholder 8"/>
          <p:cNvSpPr>
            <a:spLocks noGrp="1"/>
          </p:cNvSpPr>
          <p:nvPr>
            <p:ph type="pic" sz="quarter" idx="10"/>
          </p:nvPr>
        </p:nvSpPr>
        <p:spPr>
          <a:xfrm>
            <a:off x="5810248" y="2000241"/>
            <a:ext cx="5905541" cy="3429011"/>
          </a:xfrm>
        </p:spPr>
        <p:txBody>
          <a:bodyPr/>
          <a:lstStyle/>
          <a:p>
            <a:r>
              <a:rPr lang="en-US" smtClean="0"/>
              <a:t>Click icon to add picture</a:t>
            </a:r>
            <a:endParaRPr lang="en-GB"/>
          </a:p>
        </p:txBody>
      </p:sp>
      <p:sp>
        <p:nvSpPr>
          <p:cNvPr id="11" name="Text Placeholder 10"/>
          <p:cNvSpPr>
            <a:spLocks noGrp="1"/>
          </p:cNvSpPr>
          <p:nvPr>
            <p:ph type="body" sz="quarter" idx="11"/>
          </p:nvPr>
        </p:nvSpPr>
        <p:spPr>
          <a:xfrm>
            <a:off x="482600" y="5029200"/>
            <a:ext cx="5105401" cy="400050"/>
          </a:xfrm>
        </p:spPr>
        <p:txBody>
          <a:bodyPr>
            <a:normAutofit/>
          </a:bodyPr>
          <a:lstStyle>
            <a:lvl1pPr>
              <a:buFontTx/>
              <a:buNone/>
              <a:defRPr sz="800" b="1"/>
            </a:lvl1pPr>
          </a:lstStyle>
          <a:p>
            <a:pPr lvl="0"/>
            <a:r>
              <a:rPr lang="en-US" smtClean="0"/>
              <a:t>Edit Master text styles</a:t>
            </a:r>
          </a:p>
        </p:txBody>
      </p:sp>
    </p:spTree>
    <p:extLst>
      <p:ext uri="{BB962C8B-B14F-4D97-AF65-F5344CB8AC3E}">
        <p14:creationId xmlns:p14="http://schemas.microsoft.com/office/powerpoint/2010/main" val="3390172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8E43A1-E5BD-4757-9952-E13671AB376E}" type="datetimeFigureOut">
              <a:rPr lang="en-GB" smtClean="0"/>
              <a:t>26/04/2018</a:t>
            </a:fld>
            <a:endParaRPr lang="en-GB"/>
          </a:p>
        </p:txBody>
      </p:sp>
      <p:sp>
        <p:nvSpPr>
          <p:cNvPr id="7" name="Slide Number Placeholder 6"/>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230490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8E43A1-E5BD-4757-9952-E13671AB376E}" type="datetimeFigureOut">
              <a:rPr lang="en-GB" smtClean="0"/>
              <a:t>26/04/2018</a:t>
            </a:fld>
            <a:endParaRPr lang="en-GB"/>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GB"/>
          </a:p>
        </p:txBody>
      </p:sp>
      <p:sp>
        <p:nvSpPr>
          <p:cNvPr id="9" name="Slide Number Placeholder 8"/>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2803328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Slide Number Placeholder 4"/>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321918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E43A1-E5BD-4757-9952-E13671AB376E}" type="datetimeFigureOut">
              <a:rPr lang="en-GB" smtClean="0"/>
              <a:t>26/04/2018</a:t>
            </a:fld>
            <a:endParaRPr lang="en-GB"/>
          </a:p>
        </p:txBody>
      </p:sp>
      <p:sp>
        <p:nvSpPr>
          <p:cNvPr id="4" name="Slide Number Placeholder 3"/>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92439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14444075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icture or 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E8E43A1-E5BD-4757-9952-E13671AB376E}" type="datetimeFigureOut">
              <a:rPr lang="en-GB" smtClean="0"/>
              <a:t>26/04/2018</a:t>
            </a:fld>
            <a:endParaRPr lang="en-GB"/>
          </a:p>
        </p:txBody>
      </p:sp>
      <p:sp>
        <p:nvSpPr>
          <p:cNvPr id="7" name="Slide Number Placeholder 6"/>
          <p:cNvSpPr>
            <a:spLocks noGrp="1"/>
          </p:cNvSpPr>
          <p:nvPr>
            <p:ph type="sldNum" sz="quarter" idx="12"/>
          </p:nvPr>
        </p:nvSpPr>
        <p:spPr/>
        <p:txBody>
          <a:bodyPr/>
          <a:lstStyle/>
          <a:p>
            <a:fld id="{A9DAB62B-7455-491D-9EAD-D2B2A80DC03D}" type="slidenum">
              <a:rPr lang="en-GB" smtClean="0"/>
              <a:t>‹#›</a:t>
            </a:fld>
            <a:endParaRPr lang="en-GB"/>
          </a:p>
        </p:txBody>
      </p:sp>
      <p:sp>
        <p:nvSpPr>
          <p:cNvPr id="9" name="Content Placeholder 8"/>
          <p:cNvSpPr>
            <a:spLocks noGrp="1"/>
          </p:cNvSpPr>
          <p:nvPr>
            <p:ph sz="quarter" idx="13"/>
          </p:nvPr>
        </p:nvSpPr>
        <p:spPr>
          <a:xfrm>
            <a:off x="2400300" y="638175"/>
            <a:ext cx="73152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736184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Picture or 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E8E43A1-E5BD-4757-9952-E13671AB376E}" type="datetimeFigureOut">
              <a:rPr lang="en-GB" smtClean="0"/>
              <a:t>26/04/2018</a:t>
            </a:fld>
            <a:endParaRPr lang="en-GB"/>
          </a:p>
        </p:txBody>
      </p:sp>
      <p:sp>
        <p:nvSpPr>
          <p:cNvPr id="7" name="Slide Number Placeholder 6"/>
          <p:cNvSpPr>
            <a:spLocks noGrp="1"/>
          </p:cNvSpPr>
          <p:nvPr>
            <p:ph type="sldNum" sz="quarter" idx="12"/>
          </p:nvPr>
        </p:nvSpPr>
        <p:spPr/>
        <p:txBody>
          <a:bodyPr/>
          <a:lstStyle/>
          <a:p>
            <a:fld id="{A9DAB62B-7455-491D-9EAD-D2B2A80DC03D}" type="slidenum">
              <a:rPr lang="en-GB" smtClean="0"/>
              <a:t>‹#›</a:t>
            </a:fld>
            <a:endParaRPr lang="en-GB"/>
          </a:p>
        </p:txBody>
      </p:sp>
      <p:sp>
        <p:nvSpPr>
          <p:cNvPr id="9" name="Content Placeholder 8"/>
          <p:cNvSpPr>
            <a:spLocks noGrp="1"/>
          </p:cNvSpPr>
          <p:nvPr>
            <p:ph sz="quarter" idx="13"/>
          </p:nvPr>
        </p:nvSpPr>
        <p:spPr>
          <a:xfrm>
            <a:off x="2400300" y="638175"/>
            <a:ext cx="73152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545503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27661579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8E43A1-E5BD-4757-9952-E13671AB376E}" type="datetimeFigureOut">
              <a:rPr lang="en-GB" smtClean="0"/>
              <a:t>26/04/2018</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171193583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52465" y="4391031"/>
            <a:ext cx="10276452" cy="785818"/>
          </a:xfrm>
        </p:spPr>
        <p:txBody>
          <a:bodyPr anchor="t">
            <a:normAutofit/>
          </a:bodyPr>
          <a:lstStyle>
            <a:lvl1pPr algn="l">
              <a:defRPr sz="2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952465" y="5214950"/>
            <a:ext cx="10276452" cy="406396"/>
          </a:xfrm>
        </p:spPr>
        <p:txBody>
          <a:bodyPr anchor="b">
            <a:normAutofit/>
          </a:bodyPr>
          <a:lstStyle>
            <a:lvl1pPr marL="0" indent="0">
              <a:buNone/>
              <a:defRPr sz="1600" b="1">
                <a:solidFill>
                  <a:schemeClr val="bg2">
                    <a:lumMod val="10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11" name="Picture Placeholder 10"/>
          <p:cNvSpPr>
            <a:spLocks noGrp="1"/>
          </p:cNvSpPr>
          <p:nvPr>
            <p:ph type="pic" sz="quarter" idx="13"/>
          </p:nvPr>
        </p:nvSpPr>
        <p:spPr>
          <a:xfrm>
            <a:off x="952464" y="1524001"/>
            <a:ext cx="10287000" cy="2619361"/>
          </a:xfrm>
        </p:spPr>
        <p:txBody>
          <a:bodyPr/>
          <a:lstStyle/>
          <a:p>
            <a:r>
              <a:rPr lang="en-US" smtClean="0"/>
              <a:t>Click icon to add picture</a:t>
            </a:r>
            <a:endParaRPr lang="en-GB"/>
          </a:p>
        </p:txBody>
      </p:sp>
      <p:sp>
        <p:nvSpPr>
          <p:cNvPr id="13" name="Text Placeholder 12"/>
          <p:cNvSpPr>
            <a:spLocks noGrp="1"/>
          </p:cNvSpPr>
          <p:nvPr>
            <p:ph type="body" sz="quarter" idx="14"/>
          </p:nvPr>
        </p:nvSpPr>
        <p:spPr>
          <a:xfrm>
            <a:off x="965200" y="5715001"/>
            <a:ext cx="10287000" cy="428625"/>
          </a:xfrm>
        </p:spPr>
        <p:txBody>
          <a:bodyPr>
            <a:normAutofit/>
          </a:bodyPr>
          <a:lstStyle>
            <a:lvl1pPr>
              <a:buNone/>
              <a:defRPr sz="800" b="1" baseline="0"/>
            </a:lvl1pPr>
          </a:lstStyle>
          <a:p>
            <a:pPr lvl="0"/>
            <a:r>
              <a:rPr lang="en-US" sz="800" b="1" smtClean="0"/>
              <a:t>Edit Master text styles</a:t>
            </a:r>
          </a:p>
        </p:txBody>
      </p:sp>
      <p:sp>
        <p:nvSpPr>
          <p:cNvPr id="15" name="Text Placeholder 14"/>
          <p:cNvSpPr>
            <a:spLocks noGrp="1"/>
          </p:cNvSpPr>
          <p:nvPr>
            <p:ph type="body" sz="quarter" idx="15" hasCustomPrompt="1"/>
          </p:nvPr>
        </p:nvSpPr>
        <p:spPr>
          <a:xfrm>
            <a:off x="952500" y="428626"/>
            <a:ext cx="6096000" cy="571483"/>
          </a:xfrm>
        </p:spPr>
        <p:txBody>
          <a:bodyPr>
            <a:normAutofit/>
          </a:bodyPr>
          <a:lstStyle>
            <a:lvl1pPr marL="342900" marR="0" indent="-342900" algn="l" defTabSz="914400" rtl="0" eaLnBrk="1" fontAlgn="auto" latinLnBrk="0" hangingPunct="1">
              <a:lnSpc>
                <a:spcPct val="100000"/>
              </a:lnSpc>
              <a:spcBef>
                <a:spcPct val="20000"/>
              </a:spcBef>
              <a:spcAft>
                <a:spcPts val="0"/>
              </a:spcAft>
              <a:buClrTx/>
              <a:buSzTx/>
              <a:buFontTx/>
              <a:buNone/>
              <a:tabLst/>
              <a:defRPr sz="800" b="1"/>
            </a:lvl1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lang="en-GB" sz="900" b="1" dirty="0" smtClean="0">
                <a:solidFill>
                  <a:schemeClr val="bg1"/>
                </a:solidFill>
              </a:rPr>
              <a:t>PRIFYSGOL BANGOR / BANGOR UNIVERSITY</a:t>
            </a:r>
          </a:p>
          <a:p>
            <a:pPr lvl="0"/>
            <a:endParaRPr lang="en-GB" dirty="0"/>
          </a:p>
        </p:txBody>
      </p:sp>
    </p:spTree>
    <p:extLst>
      <p:ext uri="{BB962C8B-B14F-4D97-AF65-F5344CB8AC3E}">
        <p14:creationId xmlns:p14="http://schemas.microsoft.com/office/powerpoint/2010/main" val="12025938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A92040-3B36-4193-A197-C04B9C42B328}" type="datetimeFigureOut">
              <a:rPr lang="en-US" smtClean="0"/>
              <a:pPr/>
              <a:t>4/26/2018</a:t>
            </a:fld>
            <a:endParaRPr lang="en-GB"/>
          </a:p>
        </p:txBody>
      </p:sp>
      <p:sp>
        <p:nvSpPr>
          <p:cNvPr id="6" name="Slide Number Placeholder 5"/>
          <p:cNvSpPr>
            <a:spLocks noGrp="1"/>
          </p:cNvSpPr>
          <p:nvPr>
            <p:ph type="sldNum" sz="quarter" idx="12"/>
          </p:nvPr>
        </p:nvSpPr>
        <p:spPr/>
        <p:txBody>
          <a:bodyPr/>
          <a:lstStyle/>
          <a:p>
            <a:fld id="{737A6138-84E9-4A3C-BE7A-ADDED43CDFAC}" type="slidenum">
              <a:rPr lang="en-GB" smtClean="0"/>
              <a:pPr/>
              <a:t>‹#›</a:t>
            </a:fld>
            <a:endParaRPr lang="en-GB"/>
          </a:p>
        </p:txBody>
      </p:sp>
    </p:spTree>
    <p:extLst>
      <p:ext uri="{BB962C8B-B14F-4D97-AF65-F5344CB8AC3E}">
        <p14:creationId xmlns:p14="http://schemas.microsoft.com/office/powerpoint/2010/main" val="2963372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U Title Slide Option 2">
    <p:spTree>
      <p:nvGrpSpPr>
        <p:cNvPr id="1" name=""/>
        <p:cNvGrpSpPr/>
        <p:nvPr/>
      </p:nvGrpSpPr>
      <p:grpSpPr>
        <a:xfrm>
          <a:off x="0" y="0"/>
          <a:ext cx="0" cy="0"/>
          <a:chOff x="0" y="0"/>
          <a:chExt cx="0" cy="0"/>
        </a:xfrm>
      </p:grpSpPr>
      <p:sp>
        <p:nvSpPr>
          <p:cNvPr id="2" name="Title 1"/>
          <p:cNvSpPr>
            <a:spLocks noGrp="1"/>
          </p:cNvSpPr>
          <p:nvPr>
            <p:ph type="ctrTitle"/>
          </p:nvPr>
        </p:nvSpPr>
        <p:spPr>
          <a:xfrm>
            <a:off x="571462" y="2000241"/>
            <a:ext cx="5086349" cy="2028839"/>
          </a:xfrm>
        </p:spPr>
        <p:txBody>
          <a:bodyPr>
            <a:normAutofit/>
          </a:bodyPr>
          <a:lstStyle>
            <a:lvl1pPr algn="l">
              <a:defRPr sz="1800" b="1"/>
            </a:lvl1pPr>
          </a:lstStyle>
          <a:p>
            <a:r>
              <a:rPr lang="en-US" smtClean="0"/>
              <a:t>Click to edit Master title style</a:t>
            </a:r>
            <a:endParaRPr lang="en-GB" dirty="0"/>
          </a:p>
        </p:txBody>
      </p:sp>
      <p:sp>
        <p:nvSpPr>
          <p:cNvPr id="3" name="Subtitle 2"/>
          <p:cNvSpPr>
            <a:spLocks noGrp="1"/>
          </p:cNvSpPr>
          <p:nvPr>
            <p:ph type="subTitle" idx="1"/>
          </p:nvPr>
        </p:nvSpPr>
        <p:spPr>
          <a:xfrm>
            <a:off x="609526" y="4286256"/>
            <a:ext cx="5048285" cy="785818"/>
          </a:xfrm>
        </p:spPr>
        <p:txBody>
          <a:bodyPr>
            <a:normAutofit/>
          </a:bodyPr>
          <a:lstStyle>
            <a:lvl1pPr marL="0" indent="0" algn="l">
              <a:buNone/>
              <a:defRPr sz="1600">
                <a:solidFill>
                  <a:schemeClr val="bg2">
                    <a:lumMod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0" name="Picture Placeholder 9"/>
          <p:cNvSpPr>
            <a:spLocks noGrp="1"/>
          </p:cNvSpPr>
          <p:nvPr>
            <p:ph type="pic" sz="quarter" idx="10"/>
          </p:nvPr>
        </p:nvSpPr>
        <p:spPr>
          <a:xfrm>
            <a:off x="6096000" y="0"/>
            <a:ext cx="6096000" cy="6858000"/>
          </a:xfrm>
        </p:spPr>
        <p:txBody>
          <a:bodyPr/>
          <a:lstStyle/>
          <a:p>
            <a:r>
              <a:rPr lang="en-US" smtClean="0"/>
              <a:t>Click icon to add picture</a:t>
            </a:r>
            <a:endParaRPr lang="en-GB"/>
          </a:p>
        </p:txBody>
      </p:sp>
      <p:sp>
        <p:nvSpPr>
          <p:cNvPr id="12" name="Text Placeholder 11"/>
          <p:cNvSpPr>
            <a:spLocks noGrp="1"/>
          </p:cNvSpPr>
          <p:nvPr>
            <p:ph type="body" sz="quarter" idx="11"/>
          </p:nvPr>
        </p:nvSpPr>
        <p:spPr>
          <a:xfrm>
            <a:off x="615914" y="5143501"/>
            <a:ext cx="5048285" cy="785813"/>
          </a:xfrm>
        </p:spPr>
        <p:txBody>
          <a:bodyPr>
            <a:normAutofit/>
          </a:bodyPr>
          <a:lstStyle>
            <a:lvl1pPr>
              <a:buFontTx/>
              <a:buNone/>
              <a:defRPr sz="800" b="1"/>
            </a:lvl1pPr>
          </a:lstStyle>
          <a:p>
            <a:pPr lvl="0"/>
            <a:r>
              <a:rPr lang="en-US" smtClean="0"/>
              <a:t>Edit Master text styles</a:t>
            </a:r>
          </a:p>
        </p:txBody>
      </p:sp>
      <p:pic>
        <p:nvPicPr>
          <p:cNvPr id="7" name="Picture 3"/>
          <p:cNvPicPr>
            <a:picLocks noChangeAspect="1" noChangeArrowheads="1"/>
          </p:cNvPicPr>
          <p:nvPr userDrawn="1"/>
        </p:nvPicPr>
        <p:blipFill>
          <a:blip r:embed="rId2" cstate="print"/>
          <a:srcRect/>
          <a:stretch>
            <a:fillRect/>
          </a:stretch>
        </p:blipFill>
        <p:spPr bwMode="auto">
          <a:xfrm>
            <a:off x="2103966" y="539750"/>
            <a:ext cx="1974321" cy="1155700"/>
          </a:xfrm>
          <a:prstGeom prst="rect">
            <a:avLst/>
          </a:prstGeom>
          <a:noFill/>
          <a:ln w="9525">
            <a:noFill/>
            <a:miter lim="800000"/>
            <a:headEnd/>
            <a:tailEnd/>
          </a:ln>
          <a:effectLst/>
        </p:spPr>
      </p:pic>
    </p:spTree>
    <p:extLst>
      <p:ext uri="{BB962C8B-B14F-4D97-AF65-F5344CB8AC3E}">
        <p14:creationId xmlns:p14="http://schemas.microsoft.com/office/powerpoint/2010/main" val="30262863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U Title Slide Option 3">
    <p:spTree>
      <p:nvGrpSpPr>
        <p:cNvPr id="1" name=""/>
        <p:cNvGrpSpPr/>
        <p:nvPr/>
      </p:nvGrpSpPr>
      <p:grpSpPr>
        <a:xfrm>
          <a:off x="0" y="0"/>
          <a:ext cx="0" cy="0"/>
          <a:chOff x="0" y="0"/>
          <a:chExt cx="0" cy="0"/>
        </a:xfrm>
      </p:grpSpPr>
      <p:sp>
        <p:nvSpPr>
          <p:cNvPr id="2" name="Title 1"/>
          <p:cNvSpPr>
            <a:spLocks noGrp="1"/>
          </p:cNvSpPr>
          <p:nvPr>
            <p:ph type="ctrTitle"/>
          </p:nvPr>
        </p:nvSpPr>
        <p:spPr>
          <a:xfrm>
            <a:off x="476211" y="2000241"/>
            <a:ext cx="5086349" cy="2028839"/>
          </a:xfrm>
        </p:spPr>
        <p:txBody>
          <a:bodyPr/>
          <a:lstStyle>
            <a:lvl1pPr algn="l">
              <a:defRPr sz="1800" b="1"/>
            </a:lvl1pPr>
          </a:lstStyle>
          <a:p>
            <a:r>
              <a:rPr lang="en-US" smtClean="0"/>
              <a:t>Click to edit Master title style</a:t>
            </a:r>
            <a:endParaRPr lang="en-GB" dirty="0"/>
          </a:p>
        </p:txBody>
      </p:sp>
      <p:sp>
        <p:nvSpPr>
          <p:cNvPr id="3" name="Subtitle 2"/>
          <p:cNvSpPr>
            <a:spLocks noGrp="1"/>
          </p:cNvSpPr>
          <p:nvPr>
            <p:ph type="subTitle" idx="1"/>
          </p:nvPr>
        </p:nvSpPr>
        <p:spPr>
          <a:xfrm>
            <a:off x="488874" y="4229107"/>
            <a:ext cx="5086425" cy="600069"/>
          </a:xfrm>
        </p:spPr>
        <p:txBody>
          <a:bodyPr/>
          <a:lstStyle>
            <a:lvl1pPr marL="0" indent="0" algn="l">
              <a:buNone/>
              <a:defRPr sz="1600">
                <a:solidFill>
                  <a:schemeClr val="bg2">
                    <a:lumMod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9" name="Picture Placeholder 8"/>
          <p:cNvSpPr>
            <a:spLocks noGrp="1"/>
          </p:cNvSpPr>
          <p:nvPr>
            <p:ph type="pic" sz="quarter" idx="10"/>
          </p:nvPr>
        </p:nvSpPr>
        <p:spPr>
          <a:xfrm>
            <a:off x="5810248" y="2000241"/>
            <a:ext cx="5905541" cy="3429011"/>
          </a:xfrm>
        </p:spPr>
        <p:txBody>
          <a:bodyPr/>
          <a:lstStyle/>
          <a:p>
            <a:r>
              <a:rPr lang="en-US" smtClean="0"/>
              <a:t>Click icon to add picture</a:t>
            </a:r>
            <a:endParaRPr lang="en-GB"/>
          </a:p>
        </p:txBody>
      </p:sp>
      <p:sp>
        <p:nvSpPr>
          <p:cNvPr id="11" name="Text Placeholder 10"/>
          <p:cNvSpPr>
            <a:spLocks noGrp="1"/>
          </p:cNvSpPr>
          <p:nvPr>
            <p:ph type="body" sz="quarter" idx="11"/>
          </p:nvPr>
        </p:nvSpPr>
        <p:spPr>
          <a:xfrm>
            <a:off x="482600" y="5029200"/>
            <a:ext cx="5105401" cy="400050"/>
          </a:xfrm>
        </p:spPr>
        <p:txBody>
          <a:bodyPr>
            <a:normAutofit/>
          </a:bodyPr>
          <a:lstStyle>
            <a:lvl1pPr>
              <a:buFontTx/>
              <a:buNone/>
              <a:defRPr sz="800" b="1"/>
            </a:lvl1pPr>
          </a:lstStyle>
          <a:p>
            <a:pPr lvl="0"/>
            <a:r>
              <a:rPr lang="en-US" smtClean="0"/>
              <a:t>Edit Master text styles</a:t>
            </a:r>
          </a:p>
        </p:txBody>
      </p:sp>
    </p:spTree>
    <p:extLst>
      <p:ext uri="{BB962C8B-B14F-4D97-AF65-F5344CB8AC3E}">
        <p14:creationId xmlns:p14="http://schemas.microsoft.com/office/powerpoint/2010/main" val="15866095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A92040-3B36-4193-A197-C04B9C42B328}" type="datetimeFigureOut">
              <a:rPr lang="en-US" smtClean="0"/>
              <a:pPr/>
              <a:t>4/26/2018</a:t>
            </a:fld>
            <a:endParaRPr lang="en-GB"/>
          </a:p>
        </p:txBody>
      </p:sp>
      <p:sp>
        <p:nvSpPr>
          <p:cNvPr id="7" name="Slide Number Placeholder 6"/>
          <p:cNvSpPr>
            <a:spLocks noGrp="1"/>
          </p:cNvSpPr>
          <p:nvPr>
            <p:ph type="sldNum" sz="quarter" idx="12"/>
          </p:nvPr>
        </p:nvSpPr>
        <p:spPr/>
        <p:txBody>
          <a:bodyPr/>
          <a:lstStyle/>
          <a:p>
            <a:fld id="{737A6138-84E9-4A3C-BE7A-ADDED43CDFAC}" type="slidenum">
              <a:rPr lang="en-GB" smtClean="0"/>
              <a:pPr/>
              <a:t>‹#›</a:t>
            </a:fld>
            <a:endParaRPr lang="en-GB"/>
          </a:p>
        </p:txBody>
      </p:sp>
    </p:spTree>
    <p:extLst>
      <p:ext uri="{BB962C8B-B14F-4D97-AF65-F5344CB8AC3E}">
        <p14:creationId xmlns:p14="http://schemas.microsoft.com/office/powerpoint/2010/main" val="21998482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A92040-3B36-4193-A197-C04B9C42B328}" type="datetimeFigureOut">
              <a:rPr lang="en-US" smtClean="0"/>
              <a:pPr/>
              <a:t>4/26/2018</a:t>
            </a:fld>
            <a:endParaRPr lang="en-GB"/>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GB"/>
          </a:p>
        </p:txBody>
      </p:sp>
      <p:sp>
        <p:nvSpPr>
          <p:cNvPr id="9" name="Slide Number Placeholder 8"/>
          <p:cNvSpPr>
            <a:spLocks noGrp="1"/>
          </p:cNvSpPr>
          <p:nvPr>
            <p:ph type="sldNum" sz="quarter" idx="12"/>
          </p:nvPr>
        </p:nvSpPr>
        <p:spPr/>
        <p:txBody>
          <a:bodyPr/>
          <a:lstStyle/>
          <a:p>
            <a:fld id="{737A6138-84E9-4A3C-BE7A-ADDED43CDFAC}" type="slidenum">
              <a:rPr lang="en-GB" smtClean="0"/>
              <a:pPr/>
              <a:t>‹#›</a:t>
            </a:fld>
            <a:endParaRPr lang="en-GB"/>
          </a:p>
        </p:txBody>
      </p:sp>
    </p:spTree>
    <p:extLst>
      <p:ext uri="{BB962C8B-B14F-4D97-AF65-F5344CB8AC3E}">
        <p14:creationId xmlns:p14="http://schemas.microsoft.com/office/powerpoint/2010/main" val="196852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99126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A92040-3B36-4193-A197-C04B9C42B328}" type="datetimeFigureOut">
              <a:rPr lang="en-US" smtClean="0"/>
              <a:pPr/>
              <a:t>4/26/2018</a:t>
            </a:fld>
            <a:endParaRPr lang="en-GB"/>
          </a:p>
        </p:txBody>
      </p:sp>
      <p:sp>
        <p:nvSpPr>
          <p:cNvPr id="5" name="Slide Number Placeholder 4"/>
          <p:cNvSpPr>
            <a:spLocks noGrp="1"/>
          </p:cNvSpPr>
          <p:nvPr>
            <p:ph type="sldNum" sz="quarter" idx="12"/>
          </p:nvPr>
        </p:nvSpPr>
        <p:spPr/>
        <p:txBody>
          <a:bodyPr/>
          <a:lstStyle/>
          <a:p>
            <a:fld id="{737A6138-84E9-4A3C-BE7A-ADDED43CDFAC}" type="slidenum">
              <a:rPr lang="en-GB" smtClean="0"/>
              <a:pPr/>
              <a:t>‹#›</a:t>
            </a:fld>
            <a:endParaRPr lang="en-GB"/>
          </a:p>
        </p:txBody>
      </p:sp>
    </p:spTree>
    <p:extLst>
      <p:ext uri="{BB962C8B-B14F-4D97-AF65-F5344CB8AC3E}">
        <p14:creationId xmlns:p14="http://schemas.microsoft.com/office/powerpoint/2010/main" val="20474506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A92040-3B36-4193-A197-C04B9C42B328}" type="datetimeFigureOut">
              <a:rPr lang="en-US" smtClean="0"/>
              <a:pPr/>
              <a:t>4/26/2018</a:t>
            </a:fld>
            <a:endParaRPr lang="en-GB"/>
          </a:p>
        </p:txBody>
      </p:sp>
      <p:sp>
        <p:nvSpPr>
          <p:cNvPr id="4" name="Slide Number Placeholder 3"/>
          <p:cNvSpPr>
            <a:spLocks noGrp="1"/>
          </p:cNvSpPr>
          <p:nvPr>
            <p:ph type="sldNum" sz="quarter" idx="12"/>
          </p:nvPr>
        </p:nvSpPr>
        <p:spPr/>
        <p:txBody>
          <a:bodyPr/>
          <a:lstStyle/>
          <a:p>
            <a:fld id="{737A6138-84E9-4A3C-BE7A-ADDED43CDFAC}" type="slidenum">
              <a:rPr lang="en-GB" smtClean="0"/>
              <a:pPr/>
              <a:t>‹#›</a:t>
            </a:fld>
            <a:endParaRPr lang="en-GB"/>
          </a:p>
        </p:txBody>
      </p:sp>
    </p:spTree>
    <p:extLst>
      <p:ext uri="{BB962C8B-B14F-4D97-AF65-F5344CB8AC3E}">
        <p14:creationId xmlns:p14="http://schemas.microsoft.com/office/powerpoint/2010/main" val="10228698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icture or 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7A92040-3B36-4193-A197-C04B9C42B328}" type="datetimeFigureOut">
              <a:rPr lang="en-US" smtClean="0"/>
              <a:pPr/>
              <a:t>4/26/2018</a:t>
            </a:fld>
            <a:endParaRPr lang="en-GB"/>
          </a:p>
        </p:txBody>
      </p:sp>
      <p:sp>
        <p:nvSpPr>
          <p:cNvPr id="7" name="Slide Number Placeholder 6"/>
          <p:cNvSpPr>
            <a:spLocks noGrp="1"/>
          </p:cNvSpPr>
          <p:nvPr>
            <p:ph type="sldNum" sz="quarter" idx="12"/>
          </p:nvPr>
        </p:nvSpPr>
        <p:spPr/>
        <p:txBody>
          <a:bodyPr/>
          <a:lstStyle/>
          <a:p>
            <a:fld id="{737A6138-84E9-4A3C-BE7A-ADDED43CDFAC}" type="slidenum">
              <a:rPr lang="en-GB" smtClean="0"/>
              <a:pPr/>
              <a:t>‹#›</a:t>
            </a:fld>
            <a:endParaRPr lang="en-GB"/>
          </a:p>
        </p:txBody>
      </p:sp>
      <p:sp>
        <p:nvSpPr>
          <p:cNvPr id="9" name="Content Placeholder 8"/>
          <p:cNvSpPr>
            <a:spLocks noGrp="1"/>
          </p:cNvSpPr>
          <p:nvPr>
            <p:ph sz="quarter" idx="13"/>
          </p:nvPr>
        </p:nvSpPr>
        <p:spPr>
          <a:xfrm>
            <a:off x="2400300" y="638175"/>
            <a:ext cx="73152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892163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Picture or 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7A92040-3B36-4193-A197-C04B9C42B328}" type="datetimeFigureOut">
              <a:rPr lang="en-US" smtClean="0"/>
              <a:pPr/>
              <a:t>4/26/2018</a:t>
            </a:fld>
            <a:endParaRPr lang="en-GB"/>
          </a:p>
        </p:txBody>
      </p:sp>
      <p:sp>
        <p:nvSpPr>
          <p:cNvPr id="7" name="Slide Number Placeholder 6"/>
          <p:cNvSpPr>
            <a:spLocks noGrp="1"/>
          </p:cNvSpPr>
          <p:nvPr>
            <p:ph type="sldNum" sz="quarter" idx="12"/>
          </p:nvPr>
        </p:nvSpPr>
        <p:spPr/>
        <p:txBody>
          <a:bodyPr/>
          <a:lstStyle/>
          <a:p>
            <a:fld id="{737A6138-84E9-4A3C-BE7A-ADDED43CDFAC}" type="slidenum">
              <a:rPr lang="en-GB" smtClean="0"/>
              <a:pPr/>
              <a:t>‹#›</a:t>
            </a:fld>
            <a:endParaRPr lang="en-GB"/>
          </a:p>
        </p:txBody>
      </p:sp>
      <p:sp>
        <p:nvSpPr>
          <p:cNvPr id="9" name="Content Placeholder 8"/>
          <p:cNvSpPr>
            <a:spLocks noGrp="1"/>
          </p:cNvSpPr>
          <p:nvPr>
            <p:ph sz="quarter" idx="13"/>
          </p:nvPr>
        </p:nvSpPr>
        <p:spPr>
          <a:xfrm>
            <a:off x="2400300" y="638175"/>
            <a:ext cx="73152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226347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4613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1055038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9941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8E43A1-E5BD-4757-9952-E13671AB376E}" type="datetimeFigureOut">
              <a:rPr lang="en-GB" smtClean="0"/>
              <a:t>26/04/2018</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24339300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8E43A1-E5BD-4757-9952-E13671AB376E}" type="datetimeFigureOut">
              <a:rPr lang="en-GB" smtClean="0"/>
              <a:t>26/04/2018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19081603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8E43A1-E5BD-4757-9952-E13671AB376E}" type="datetimeFigureOut">
              <a:rPr lang="en-GB" smtClean="0"/>
              <a:t>26/04/2018</a:t>
            </a:fld>
            <a:endParaRPr lang="en-GB"/>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20228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0540712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E43A1-E5BD-4757-9952-E13671AB376E}" type="datetimeFigureOut">
              <a:rPr lang="en-GB" smtClean="0"/>
              <a:t>26/04/2018</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12113160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E43A1-E5BD-4757-9952-E13671AB376E}" type="datetimeFigureOut">
              <a:rPr lang="en-GB" smtClean="0"/>
              <a:t>26/04/2018</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9DAB62B-7455-491D-9EAD-D2B2A80DC03D}" type="slidenum">
              <a:rPr lang="en-GB" smtClean="0"/>
              <a:t>‹#›</a:t>
            </a:fld>
            <a:endParaRPr lang="en-GB"/>
          </a:p>
        </p:txBody>
      </p:sp>
    </p:spTree>
    <p:extLst>
      <p:ext uri="{BB962C8B-B14F-4D97-AF65-F5344CB8AC3E}">
        <p14:creationId xmlns:p14="http://schemas.microsoft.com/office/powerpoint/2010/main" val="24418008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E8E43A1-E5BD-4757-9952-E13671AB376E}" type="datetimeFigureOut">
              <a:rPr lang="en-GB" smtClean="0"/>
              <a:t>26/04/2018</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88844104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3741195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8E43A1-E5BD-4757-9952-E13671AB376E}"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9DAB62B-7455-491D-9EAD-D2B2A80DC03D}" type="slidenum">
              <a:rPr lang="en-GB" smtClean="0"/>
              <a:t>‹#›</a:t>
            </a:fld>
            <a:endParaRPr lang="en-GB"/>
          </a:p>
        </p:txBody>
      </p:sp>
    </p:spTree>
    <p:extLst>
      <p:ext uri="{BB962C8B-B14F-4D97-AF65-F5344CB8AC3E}">
        <p14:creationId xmlns:p14="http://schemas.microsoft.com/office/powerpoint/2010/main" val="607189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4/26/2018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11143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4/26/2018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6464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4/26/2018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47525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4/26/2018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68770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262027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image" Target="../media/image3.png"/><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3.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4/26/2018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655193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B822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105925"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E43A1-E5BD-4757-9952-E13671AB376E}" type="datetimeFigureOut">
              <a:rPr lang="en-GB" smtClean="0"/>
              <a:t>26/04/2018</a:t>
            </a:fld>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DAB62B-7455-491D-9EAD-D2B2A80DC03D}" type="slidenum">
              <a:rPr lang="en-GB" smtClean="0"/>
              <a:t>‹#›</a:t>
            </a:fld>
            <a:endParaRPr lang="en-GB"/>
          </a:p>
        </p:txBody>
      </p:sp>
      <p:pic>
        <p:nvPicPr>
          <p:cNvPr id="1027" name="Picture 3"/>
          <p:cNvPicPr>
            <a:picLocks noChangeAspect="1" noChangeArrowheads="1"/>
          </p:cNvPicPr>
          <p:nvPr/>
        </p:nvPicPr>
        <p:blipFill>
          <a:blip r:embed="rId14" cstate="print"/>
          <a:srcRect/>
          <a:stretch>
            <a:fillRect/>
          </a:stretch>
        </p:blipFill>
        <p:spPr bwMode="auto">
          <a:xfrm>
            <a:off x="9849311" y="357166"/>
            <a:ext cx="1866479" cy="983204"/>
          </a:xfrm>
          <a:prstGeom prst="rect">
            <a:avLst/>
          </a:prstGeom>
          <a:noFill/>
          <a:ln w="9525">
            <a:noFill/>
            <a:miter lim="800000"/>
            <a:headEnd/>
            <a:tailEnd/>
          </a:ln>
          <a:effectLst/>
        </p:spPr>
      </p:pic>
    </p:spTree>
    <p:extLst>
      <p:ext uri="{BB962C8B-B14F-4D97-AF65-F5344CB8AC3E}">
        <p14:creationId xmlns:p14="http://schemas.microsoft.com/office/powerpoint/2010/main" val="152859120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660" r:id="rId12"/>
  </p:sldLayoutIdLst>
  <p:txStyles>
    <p:titleStyle>
      <a:lvl1pPr algn="ctr" defTabSz="914400" rtl="0" eaLnBrk="1" latinLnBrk="0" hangingPunct="1">
        <a:spcBef>
          <a:spcPct val="0"/>
        </a:spcBef>
        <a:buNone/>
        <a:defRPr sz="32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9105925"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bg2">
                    <a:lumMod val="10000"/>
                  </a:schemeClr>
                </a:solidFill>
              </a:defRPr>
            </a:lvl1pPr>
          </a:lstStyle>
          <a:p>
            <a:fld id="{D7A92040-3B36-4193-A197-C04B9C42B328}" type="datetimeFigureOut">
              <a:rPr lang="en-US" smtClean="0"/>
              <a:pPr/>
              <a:t>4/26/2018</a:t>
            </a:fld>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bg2">
                    <a:lumMod val="10000"/>
                  </a:schemeClr>
                </a:solidFill>
              </a:defRPr>
            </a:lvl1pPr>
          </a:lstStyle>
          <a:p>
            <a:fld id="{737A6138-84E9-4A3C-BE7A-ADDED43CDFAC}" type="slidenum">
              <a:rPr lang="en-GB" smtClean="0"/>
              <a:pPr/>
              <a:t>‹#›</a:t>
            </a:fld>
            <a:endParaRPr lang="en-GB"/>
          </a:p>
        </p:txBody>
      </p:sp>
      <p:pic>
        <p:nvPicPr>
          <p:cNvPr id="5" name="Picture 3"/>
          <p:cNvPicPr>
            <a:picLocks noChangeAspect="1" noChangeArrowheads="1"/>
          </p:cNvPicPr>
          <p:nvPr/>
        </p:nvPicPr>
        <p:blipFill>
          <a:blip r:embed="rId12" cstate="print"/>
          <a:srcRect/>
          <a:stretch>
            <a:fillRect/>
          </a:stretch>
        </p:blipFill>
        <p:spPr bwMode="auto">
          <a:xfrm>
            <a:off x="9749366" y="234950"/>
            <a:ext cx="1974321" cy="1155700"/>
          </a:xfrm>
          <a:prstGeom prst="rect">
            <a:avLst/>
          </a:prstGeom>
          <a:noFill/>
          <a:ln w="9525">
            <a:noFill/>
            <a:miter lim="800000"/>
            <a:headEnd/>
            <a:tailEnd/>
          </a:ln>
          <a:effectLst/>
        </p:spPr>
      </p:pic>
    </p:spTree>
    <p:extLst>
      <p:ext uri="{BB962C8B-B14F-4D97-AF65-F5344CB8AC3E}">
        <p14:creationId xmlns:p14="http://schemas.microsoft.com/office/powerpoint/2010/main" val="333239041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Lst>
  <p:txStyles>
    <p:titleStyle>
      <a:lvl1pPr algn="ctr" defTabSz="914400" rtl="0" eaLnBrk="1" latinLnBrk="0" hangingPunct="1">
        <a:spcBef>
          <a:spcPct val="0"/>
        </a:spcBef>
        <a:buNone/>
        <a:defRPr sz="3200" b="1" kern="1200">
          <a:solidFill>
            <a:schemeClr val="bg2">
              <a:lumMod val="1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bg2">
              <a:lumMod val="1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bg2">
              <a:lumMod val="1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bg2">
              <a:lumMod val="1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bg2">
              <a:lumMod val="1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bg2">
              <a:lumMod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4/26/2018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41890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3" Type="http://schemas.openxmlformats.org/officeDocument/2006/relationships/hyperlink" Target="mailto:info-compliance@bangor.ac.uk" TargetMode="External"/><Relationship Id="rId2" Type="http://schemas.openxmlformats.org/officeDocument/2006/relationships/notesSlide" Target="../notesSlides/notesSlide29.xml"/><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113935"/>
            <a:ext cx="9144000" cy="1897626"/>
          </a:xfrm>
        </p:spPr>
        <p:txBody>
          <a:bodyPr>
            <a:normAutofit fontScale="90000"/>
          </a:bodyPr>
          <a:lstStyle/>
          <a:p>
            <a:r>
              <a:rPr lang="en-GB" sz="6600" b="1" dirty="0" smtClean="0"/>
              <a:t>The General Data Protection Regulation (GDPR)</a:t>
            </a:r>
            <a:endParaRPr lang="en-GB" sz="6600" b="1" dirty="0"/>
          </a:p>
        </p:txBody>
      </p:sp>
      <p:sp>
        <p:nvSpPr>
          <p:cNvPr id="5" name="Subtitle 4"/>
          <p:cNvSpPr>
            <a:spLocks noGrp="1"/>
          </p:cNvSpPr>
          <p:nvPr>
            <p:ph type="subTitle" idx="1"/>
          </p:nvPr>
        </p:nvSpPr>
        <p:spPr/>
        <p:txBody>
          <a:bodyPr>
            <a:normAutofit fontScale="85000" lnSpcReduction="20000"/>
          </a:bodyPr>
          <a:lstStyle/>
          <a:p>
            <a:endParaRPr lang="en-GB" dirty="0" smtClean="0"/>
          </a:p>
          <a:p>
            <a:pPr algn="r"/>
            <a:r>
              <a:rPr lang="en-GB" dirty="0" smtClean="0"/>
              <a:t>Gwenan Hine</a:t>
            </a:r>
          </a:p>
          <a:p>
            <a:pPr algn="r"/>
            <a:r>
              <a:rPr lang="en-GB" dirty="0" smtClean="0"/>
              <a:t>Head of governance &amp; compliance</a:t>
            </a:r>
            <a:endParaRPr lang="en-GB" dirty="0"/>
          </a:p>
          <a:p>
            <a:endParaRPr lang="en-GB" dirty="0"/>
          </a:p>
        </p:txBody>
      </p:sp>
    </p:spTree>
    <p:extLst>
      <p:ext uri="{BB962C8B-B14F-4D97-AF65-F5344CB8AC3E}">
        <p14:creationId xmlns:p14="http://schemas.microsoft.com/office/powerpoint/2010/main" val="25873451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7018" y="286603"/>
            <a:ext cx="9808661" cy="1450757"/>
          </a:xfrm>
        </p:spPr>
        <p:txBody>
          <a:bodyPr>
            <a:normAutofit/>
          </a:bodyPr>
          <a:lstStyle/>
          <a:p>
            <a:r>
              <a:rPr lang="en-GB" sz="3200" b="1" dirty="0" smtClean="0"/>
              <a:t>The public task</a:t>
            </a:r>
            <a:endParaRPr lang="en-GB" sz="3200" b="1" dirty="0"/>
          </a:p>
        </p:txBody>
      </p:sp>
      <p:sp>
        <p:nvSpPr>
          <p:cNvPr id="5" name="Content Placeholder 4"/>
          <p:cNvSpPr>
            <a:spLocks noGrp="1"/>
          </p:cNvSpPr>
          <p:nvPr>
            <p:ph idx="1"/>
          </p:nvPr>
        </p:nvSpPr>
        <p:spPr>
          <a:xfrm>
            <a:off x="1097280" y="1737360"/>
            <a:ext cx="10058400" cy="4615314"/>
          </a:xfrm>
        </p:spPr>
        <p:txBody>
          <a:bodyPr>
            <a:normAutofit fontScale="55000" lnSpcReduction="20000"/>
          </a:bodyPr>
          <a:lstStyle/>
          <a:p>
            <a:pPr marL="201168" lvl="1" indent="0">
              <a:buNone/>
            </a:pPr>
            <a:endParaRPr lang="en-GB" dirty="0" smtClean="0"/>
          </a:p>
          <a:p>
            <a:pPr marL="201168" lvl="1" indent="0">
              <a:buNone/>
            </a:pPr>
            <a:r>
              <a:rPr lang="en-GB" sz="2900" dirty="0"/>
              <a:t>We can rely on this lawful basis if we need to process personal data: </a:t>
            </a:r>
            <a:endParaRPr lang="en-GB" sz="2900" dirty="0" smtClean="0"/>
          </a:p>
          <a:p>
            <a:pPr marL="201168" lvl="1" indent="0">
              <a:buNone/>
            </a:pPr>
            <a:endParaRPr lang="en-GB" sz="2900" dirty="0" smtClean="0"/>
          </a:p>
          <a:p>
            <a:pPr lvl="2">
              <a:buFont typeface="Arial" panose="020B0604020202020204" pitchFamily="34" charset="0"/>
              <a:buChar char="•"/>
            </a:pPr>
            <a:r>
              <a:rPr lang="en-GB" sz="2500" dirty="0"/>
              <a:t>‘in the exercise of official authority’. This covers public functions and powers that are set out in law; </a:t>
            </a:r>
          </a:p>
          <a:p>
            <a:pPr marL="384048" lvl="2" indent="0">
              <a:buNone/>
            </a:pPr>
            <a:r>
              <a:rPr lang="en-GB" sz="2500" dirty="0" smtClean="0"/>
              <a:t>	 </a:t>
            </a:r>
            <a:r>
              <a:rPr lang="en-GB" sz="2500" dirty="0"/>
              <a:t>or</a:t>
            </a:r>
          </a:p>
          <a:p>
            <a:pPr lvl="2">
              <a:buFont typeface="Arial" panose="020B0604020202020204" pitchFamily="34" charset="0"/>
              <a:buChar char="•"/>
            </a:pPr>
            <a:r>
              <a:rPr lang="en-GB" sz="2500" dirty="0"/>
              <a:t>to perform a specific task in the public interest that is set out in law.</a:t>
            </a:r>
          </a:p>
          <a:p>
            <a:pPr marL="201168" lvl="1" indent="0">
              <a:buNone/>
            </a:pPr>
            <a:endParaRPr lang="en-GB" sz="2900" dirty="0"/>
          </a:p>
          <a:p>
            <a:pPr marL="201168" lvl="1" indent="0">
              <a:buNone/>
            </a:pPr>
            <a:r>
              <a:rPr lang="en-GB" sz="2900" dirty="0"/>
              <a:t>We don’t need a specific statutory power to process personal data, but our underlying task, function or power must have a clear basis in </a:t>
            </a:r>
            <a:r>
              <a:rPr lang="en-GB" sz="2900" dirty="0" smtClean="0"/>
              <a:t>law; The </a:t>
            </a:r>
            <a:r>
              <a:rPr lang="en-GB" sz="2900" dirty="0"/>
              <a:t>processing must be necessary. If we could reasonably perform our tasks or exercise our powers in a less intrusive way, this lawful basis does not apply.</a:t>
            </a:r>
          </a:p>
          <a:p>
            <a:pPr marL="201168" lvl="1" indent="0">
              <a:buNone/>
            </a:pPr>
            <a:endParaRPr lang="en-GB" sz="2900" dirty="0"/>
          </a:p>
          <a:p>
            <a:pPr marL="201168" lvl="1" indent="0">
              <a:buNone/>
            </a:pPr>
            <a:r>
              <a:rPr lang="en-GB" sz="2900" dirty="0"/>
              <a:t>Universities are likely to be classified as public authorities, so the public task basis is likely to apply to much of </a:t>
            </a:r>
            <a:r>
              <a:rPr lang="en-GB" sz="2900" dirty="0" smtClean="0"/>
              <a:t>our </a:t>
            </a:r>
            <a:r>
              <a:rPr lang="en-GB" sz="2900" dirty="0"/>
              <a:t>processing, depending on the detail of </a:t>
            </a:r>
            <a:r>
              <a:rPr lang="en-GB" sz="2900" dirty="0" smtClean="0"/>
              <a:t>our constitution and </a:t>
            </a:r>
            <a:r>
              <a:rPr lang="en-GB" sz="2900" dirty="0"/>
              <a:t>legal powers. </a:t>
            </a:r>
            <a:endParaRPr lang="en-GB" sz="2900" dirty="0" smtClean="0"/>
          </a:p>
          <a:p>
            <a:pPr lvl="1">
              <a:buFont typeface="Arial" panose="020B0604020202020204" pitchFamily="34" charset="0"/>
              <a:buChar char="•"/>
            </a:pPr>
            <a:endParaRPr lang="en-GB" sz="2900" dirty="0"/>
          </a:p>
          <a:p>
            <a:pPr marL="201168" lvl="1" indent="0">
              <a:buNone/>
            </a:pPr>
            <a:r>
              <a:rPr lang="en-GB" sz="2900" dirty="0" smtClean="0"/>
              <a:t>For </a:t>
            </a:r>
            <a:r>
              <a:rPr lang="en-GB" sz="2900" dirty="0"/>
              <a:t>example, </a:t>
            </a:r>
            <a:r>
              <a:rPr lang="en-GB" sz="2900" dirty="0" smtClean="0"/>
              <a:t>we might </a:t>
            </a:r>
            <a:r>
              <a:rPr lang="en-GB" sz="2900" dirty="0"/>
              <a:t>rely on public task for processing </a:t>
            </a:r>
            <a:r>
              <a:rPr lang="en-GB" sz="2900" dirty="0" smtClean="0"/>
              <a:t>student personal </a:t>
            </a:r>
            <a:r>
              <a:rPr lang="en-GB" sz="2900" dirty="0"/>
              <a:t>data for teaching and research purposes; but </a:t>
            </a:r>
            <a:r>
              <a:rPr lang="en-GB" sz="2900" dirty="0" smtClean="0"/>
              <a:t>we may need to rely on a </a:t>
            </a:r>
            <a:r>
              <a:rPr lang="en-GB" sz="2900" dirty="0"/>
              <a:t>mixture of legitimate interests and consent for alumni relations and fundraising purposes.</a:t>
            </a:r>
          </a:p>
          <a:p>
            <a:pPr lvl="1">
              <a:buFont typeface="Arial" panose="020B0604020202020204" pitchFamily="34" charset="0"/>
              <a:buChar char="•"/>
            </a:pPr>
            <a:endParaRPr lang="en-GB" sz="2900" dirty="0"/>
          </a:p>
          <a:p>
            <a:pPr marL="201168" lvl="1" indent="0">
              <a:buNone/>
            </a:pPr>
            <a:r>
              <a:rPr lang="en-GB" sz="2900" dirty="0"/>
              <a:t>The university </a:t>
            </a:r>
            <a:r>
              <a:rPr lang="en-GB" sz="2900" dirty="0" smtClean="0"/>
              <a:t>needs </a:t>
            </a:r>
            <a:r>
              <a:rPr lang="en-GB" sz="2900" dirty="0"/>
              <a:t>to consider its basis carefully </a:t>
            </a:r>
            <a:r>
              <a:rPr lang="en-GB" sz="2900" dirty="0" smtClean="0"/>
              <a:t>– we </a:t>
            </a:r>
            <a:r>
              <a:rPr lang="en-GB" sz="2900" dirty="0"/>
              <a:t>have to document our decision to help demonstrate compliance if required. We should be able to specify the relevant task, function or power, and identify its statutory or common law basis.</a:t>
            </a:r>
          </a:p>
          <a:p>
            <a:pPr marL="201168" lvl="1" indent="0">
              <a:buNone/>
            </a:pPr>
            <a:endParaRPr lang="en-GB" sz="2900" dirty="0"/>
          </a:p>
          <a:p>
            <a:pPr lvl="1">
              <a:buFont typeface="Arial" panose="020B0604020202020204" pitchFamily="34" charset="0"/>
              <a:buChar char="•"/>
            </a:pPr>
            <a:endParaRPr lang="en-GB" dirty="0"/>
          </a:p>
          <a:p>
            <a:endParaRPr lang="en-GB" dirty="0" smtClean="0"/>
          </a:p>
          <a:p>
            <a:endParaRPr lang="en-GB" dirty="0"/>
          </a:p>
        </p:txBody>
      </p:sp>
    </p:spTree>
    <p:extLst>
      <p:ext uri="{BB962C8B-B14F-4D97-AF65-F5344CB8AC3E}">
        <p14:creationId xmlns:p14="http://schemas.microsoft.com/office/powerpoint/2010/main" val="3148753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7018" y="286604"/>
            <a:ext cx="9808661" cy="1320816"/>
          </a:xfrm>
        </p:spPr>
        <p:txBody>
          <a:bodyPr>
            <a:normAutofit/>
          </a:bodyPr>
          <a:lstStyle/>
          <a:p>
            <a:r>
              <a:rPr lang="en-GB" sz="3200" b="1" dirty="0" smtClean="0"/>
              <a:t>What is a legitimate interest basis for the University?</a:t>
            </a:r>
            <a:endParaRPr lang="en-GB" sz="3200" b="1" dirty="0"/>
          </a:p>
        </p:txBody>
      </p:sp>
      <p:sp>
        <p:nvSpPr>
          <p:cNvPr id="5" name="Content Placeholder 4"/>
          <p:cNvSpPr>
            <a:spLocks noGrp="1"/>
          </p:cNvSpPr>
          <p:nvPr>
            <p:ph idx="1"/>
          </p:nvPr>
        </p:nvSpPr>
        <p:spPr>
          <a:xfrm>
            <a:off x="1097280" y="2188867"/>
            <a:ext cx="10058400" cy="3853481"/>
          </a:xfrm>
        </p:spPr>
        <p:txBody>
          <a:bodyPr>
            <a:normAutofit/>
          </a:bodyPr>
          <a:lstStyle/>
          <a:p>
            <a:endParaRPr lang="en-GB" dirty="0" smtClean="0"/>
          </a:p>
          <a:p>
            <a:endParaRPr lang="en-GB" dirty="0"/>
          </a:p>
        </p:txBody>
      </p:sp>
      <p:sp>
        <p:nvSpPr>
          <p:cNvPr id="2" name="Rectangle 1"/>
          <p:cNvSpPr/>
          <p:nvPr/>
        </p:nvSpPr>
        <p:spPr>
          <a:xfrm>
            <a:off x="1097280" y="1737360"/>
            <a:ext cx="10140990" cy="4555093"/>
          </a:xfrm>
          <a:prstGeom prst="rect">
            <a:avLst/>
          </a:prstGeom>
        </p:spPr>
        <p:txBody>
          <a:bodyPr wrap="square">
            <a:spAutoFit/>
          </a:bodyPr>
          <a:lstStyle/>
          <a:p>
            <a:r>
              <a:rPr lang="en-GB" sz="1600" dirty="0" smtClean="0"/>
              <a:t>The legitimate interest basis for processing would be most appropriate where the University is using individuals’ data </a:t>
            </a:r>
            <a:r>
              <a:rPr lang="en-GB" sz="1600" dirty="0"/>
              <a:t>in ways they would reasonably expect and which have a minimal privacy impact, or where there is a compelling justification for the </a:t>
            </a:r>
            <a:r>
              <a:rPr lang="en-GB" sz="1600" dirty="0" smtClean="0"/>
              <a:t>processing. For example in relation to members of staff the University would rely on the fact that it had legitimate </a:t>
            </a:r>
            <a:r>
              <a:rPr lang="en-GB" sz="1600" dirty="0"/>
              <a:t>interest in processing personal data before, during and after the end of the employment </a:t>
            </a:r>
            <a:r>
              <a:rPr lang="en-GB" sz="1600" dirty="0" smtClean="0"/>
              <a:t>relationship to:</a:t>
            </a:r>
          </a:p>
          <a:p>
            <a:endParaRPr lang="en-GB" sz="1600" dirty="0"/>
          </a:p>
          <a:p>
            <a:pPr marL="742950" lvl="1" indent="-285750">
              <a:buFont typeface="Arial" panose="020B0604020202020204" pitchFamily="34" charset="0"/>
              <a:buChar char="•"/>
            </a:pPr>
            <a:r>
              <a:rPr lang="en-GB" sz="1400" dirty="0"/>
              <a:t>run recruitment and promotion processes;</a:t>
            </a:r>
          </a:p>
          <a:p>
            <a:pPr marL="742950" lvl="1" indent="-285750">
              <a:buFont typeface="Arial" panose="020B0604020202020204" pitchFamily="34" charset="0"/>
              <a:buChar char="•"/>
            </a:pPr>
            <a:r>
              <a:rPr lang="en-GB" sz="1400" dirty="0"/>
              <a:t>maintain accurate and up-to-date employment records and contact details (including details of who to contact in the event of an emergency), and records of employee contractual and statutory rights;</a:t>
            </a:r>
          </a:p>
          <a:p>
            <a:pPr marL="742950" lvl="1" indent="-285750">
              <a:buFont typeface="Arial" panose="020B0604020202020204" pitchFamily="34" charset="0"/>
              <a:buChar char="•"/>
            </a:pPr>
            <a:r>
              <a:rPr lang="en-GB" sz="1400" dirty="0"/>
              <a:t>operate and keep a record of disciplinary and grievance processes;</a:t>
            </a:r>
          </a:p>
          <a:p>
            <a:pPr marL="742950" lvl="1" indent="-285750">
              <a:buFont typeface="Arial" panose="020B0604020202020204" pitchFamily="34" charset="0"/>
              <a:buChar char="•"/>
            </a:pPr>
            <a:r>
              <a:rPr lang="en-GB" sz="1400" dirty="0"/>
              <a:t>plan for career development, and for succession planning and workforce management purposes;</a:t>
            </a:r>
          </a:p>
          <a:p>
            <a:pPr marL="742950" lvl="1" indent="-285750">
              <a:buFont typeface="Arial" panose="020B0604020202020204" pitchFamily="34" charset="0"/>
              <a:buChar char="•"/>
            </a:pPr>
            <a:r>
              <a:rPr lang="en-GB" sz="1400" dirty="0"/>
              <a:t>operate and keep a record of absence and absence management procedures, to allow effective workforce management;</a:t>
            </a:r>
          </a:p>
          <a:p>
            <a:pPr marL="742950" lvl="1" indent="-285750">
              <a:buFont typeface="Arial" panose="020B0604020202020204" pitchFamily="34" charset="0"/>
              <a:buChar char="•"/>
            </a:pPr>
            <a:r>
              <a:rPr lang="en-GB" sz="1400" dirty="0"/>
              <a:t>obtain occupational health advice, to ensure that it complies with duties in relation to individuals with disabilities and to meet its obligations under health and safety law;</a:t>
            </a:r>
          </a:p>
          <a:p>
            <a:pPr marL="742950" lvl="1" indent="-285750">
              <a:buFont typeface="Arial" panose="020B0604020202020204" pitchFamily="34" charset="0"/>
              <a:buChar char="•"/>
            </a:pPr>
            <a:r>
              <a:rPr lang="en-GB" sz="1400" dirty="0"/>
              <a:t>operate and keep a record of other types of leave (including maternity, paternity, adoption, parental and shared parental leave), to ensure the University complies with duties in relation to leave entitlement, and to ensure that employees are receiving the pay or other benefits to which they are entitled;</a:t>
            </a:r>
          </a:p>
          <a:p>
            <a:pPr marL="742950" lvl="1" indent="-285750">
              <a:buFont typeface="Arial" panose="020B0604020202020204" pitchFamily="34" charset="0"/>
              <a:buChar char="•"/>
            </a:pPr>
            <a:r>
              <a:rPr lang="en-GB" sz="1400" dirty="0"/>
              <a:t>ensure effective general HR and business administration;</a:t>
            </a:r>
          </a:p>
          <a:p>
            <a:pPr marL="742950" lvl="1" indent="-285750">
              <a:buFont typeface="Arial" panose="020B0604020202020204" pitchFamily="34" charset="0"/>
              <a:buChar char="•"/>
            </a:pPr>
            <a:r>
              <a:rPr lang="en-GB" sz="1400" dirty="0"/>
              <a:t>provide references on request for current or former employees; and</a:t>
            </a:r>
          </a:p>
          <a:p>
            <a:pPr marL="742950" lvl="1" indent="-285750">
              <a:buFont typeface="Arial" panose="020B0604020202020204" pitchFamily="34" charset="0"/>
              <a:buChar char="•"/>
            </a:pPr>
            <a:r>
              <a:rPr lang="en-GB" sz="1400" dirty="0"/>
              <a:t>respond to and defend against legal claims</a:t>
            </a:r>
            <a:r>
              <a:rPr lang="en-GB" sz="1400" dirty="0" smtClean="0"/>
              <a:t>.</a:t>
            </a:r>
          </a:p>
          <a:p>
            <a:pPr lvl="1"/>
            <a:endParaRPr lang="en-GB" sz="1400" dirty="0" smtClean="0"/>
          </a:p>
        </p:txBody>
      </p:sp>
    </p:spTree>
    <p:extLst>
      <p:ext uri="{BB962C8B-B14F-4D97-AF65-F5344CB8AC3E}">
        <p14:creationId xmlns:p14="http://schemas.microsoft.com/office/powerpoint/2010/main" val="671523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522" y="274638"/>
            <a:ext cx="7826477" cy="1318188"/>
          </a:xfrm>
        </p:spPr>
        <p:txBody>
          <a:bodyPr>
            <a:normAutofit/>
          </a:bodyPr>
          <a:lstStyle/>
          <a:p>
            <a:r>
              <a:rPr lang="en-GB" sz="3200" b="1" dirty="0" smtClean="0"/>
              <a:t>Legitimate Grounds </a:t>
            </a:r>
            <a:r>
              <a:rPr lang="en-GB" sz="3200" b="1" dirty="0"/>
              <a:t>for Processing Personal Data</a:t>
            </a:r>
          </a:p>
        </p:txBody>
      </p:sp>
      <p:sp>
        <p:nvSpPr>
          <p:cNvPr id="3" name="Content Placeholder 2"/>
          <p:cNvSpPr>
            <a:spLocks noGrp="1"/>
          </p:cNvSpPr>
          <p:nvPr>
            <p:ph idx="1"/>
          </p:nvPr>
        </p:nvSpPr>
        <p:spPr>
          <a:xfrm>
            <a:off x="1199534" y="1818968"/>
            <a:ext cx="10577937" cy="4247535"/>
          </a:xfrm>
        </p:spPr>
        <p:txBody>
          <a:bodyPr>
            <a:noAutofit/>
          </a:bodyPr>
          <a:lstStyle/>
          <a:p>
            <a:pPr marL="0" indent="0">
              <a:buNone/>
            </a:pPr>
            <a:r>
              <a:rPr lang="en-GB" b="1" dirty="0" smtClean="0"/>
              <a:t>Consent</a:t>
            </a:r>
          </a:p>
          <a:p>
            <a:pPr marL="0" indent="0">
              <a:buNone/>
            </a:pPr>
            <a:r>
              <a:rPr lang="en-GB" sz="1800" dirty="0" smtClean="0"/>
              <a:t>Consent is </a:t>
            </a:r>
            <a:r>
              <a:rPr lang="en-GB" sz="1800" dirty="0"/>
              <a:t>only one of </a:t>
            </a:r>
            <a:r>
              <a:rPr lang="en-GB" sz="1800" dirty="0" smtClean="0"/>
              <a:t>the legitimate grounds for </a:t>
            </a:r>
            <a:r>
              <a:rPr lang="en-GB" sz="1800" dirty="0"/>
              <a:t>processing personal </a:t>
            </a:r>
            <a:r>
              <a:rPr lang="en-GB" sz="1800" dirty="0" smtClean="0"/>
              <a:t>data under the GDPR. It should only be used where an individual is offered a genuine choice to either accept or decline what is being offered without suffering any detriment. It would not be appropriate to rely on consent if, for example, the individual had no choice but to use the service or to accept the terms. e.g. access to free </a:t>
            </a:r>
            <a:r>
              <a:rPr lang="en-GB" sz="1800" dirty="0" err="1" smtClean="0"/>
              <a:t>wifi</a:t>
            </a:r>
            <a:r>
              <a:rPr lang="en-GB" sz="1800" dirty="0" smtClean="0"/>
              <a:t> only if the user consents to receiving marketing materials would be unacceptable as the two things are unrelated.</a:t>
            </a:r>
            <a:endParaRPr lang="en-GB" sz="1800" dirty="0"/>
          </a:p>
          <a:p>
            <a:pPr marL="0" indent="0">
              <a:buNone/>
            </a:pPr>
            <a:r>
              <a:rPr lang="en-GB" sz="1800" dirty="0" smtClean="0"/>
              <a:t>GDPR </a:t>
            </a:r>
            <a:r>
              <a:rPr lang="en-GB" sz="1800" dirty="0"/>
              <a:t>has a narrower view of what constitutes </a:t>
            </a:r>
            <a:r>
              <a:rPr lang="en-GB" sz="1800" dirty="0" smtClean="0"/>
              <a:t>consent than current legislation. Consent </a:t>
            </a:r>
            <a:r>
              <a:rPr lang="en-GB" sz="1800" dirty="0"/>
              <a:t>must be </a:t>
            </a:r>
            <a:r>
              <a:rPr lang="en-GB" sz="1800" u="sng" dirty="0"/>
              <a:t>a freely given, specified, informed and unambiguous indication of an individual’s wishes</a:t>
            </a:r>
            <a:r>
              <a:rPr lang="en-GB" sz="1800" dirty="0"/>
              <a:t>. </a:t>
            </a:r>
          </a:p>
          <a:p>
            <a:pPr marL="0" indent="0">
              <a:buNone/>
            </a:pPr>
            <a:r>
              <a:rPr lang="en-GB" sz="1800" dirty="0" smtClean="0"/>
              <a:t>There must </a:t>
            </a:r>
            <a:r>
              <a:rPr lang="en-GB" sz="1800" dirty="0"/>
              <a:t>be some form of clear affirmative action – a “positive opt in</a:t>
            </a:r>
            <a:r>
              <a:rPr lang="en-GB" sz="1800" dirty="0" smtClean="0"/>
              <a:t>”. Consent </a:t>
            </a:r>
            <a:r>
              <a:rPr lang="en-GB" sz="1800" dirty="0"/>
              <a:t>cannot be inferred from silence, pre-ticked boxes or </a:t>
            </a:r>
            <a:r>
              <a:rPr lang="en-GB" sz="1800" dirty="0" smtClean="0"/>
              <a:t>inactivity. Implied consent will no longer be an option.</a:t>
            </a:r>
            <a:endParaRPr lang="en-GB" sz="1800" dirty="0"/>
          </a:p>
          <a:p>
            <a:pPr marL="0" indent="0">
              <a:buNone/>
            </a:pPr>
            <a:r>
              <a:rPr lang="en-GB" sz="1800" dirty="0" smtClean="0"/>
              <a:t>Consent must be as easily revoked as it is given, and therefore clear processes should be in place for individuals to withdraw consent. </a:t>
            </a:r>
          </a:p>
          <a:p>
            <a:pPr marL="0" indent="0">
              <a:buNone/>
            </a:pPr>
            <a:r>
              <a:rPr lang="en-GB" sz="1800" dirty="0" smtClean="0"/>
              <a:t>Blanket consent for a number of processing activities is now unlikely to be valid, there needs to be consent processes for each separate element of data processing</a:t>
            </a:r>
          </a:p>
          <a:p>
            <a:pPr marL="0" indent="0">
              <a:buNone/>
            </a:pPr>
            <a:endParaRPr lang="en-GB" sz="1800" dirty="0"/>
          </a:p>
          <a:p>
            <a:pPr marL="0" indent="0">
              <a:buNone/>
            </a:pPr>
            <a:endParaRPr lang="en-GB" sz="1600" dirty="0"/>
          </a:p>
          <a:p>
            <a:pPr marL="0" indent="0">
              <a:buNone/>
            </a:pPr>
            <a:endParaRPr lang="en-GB" sz="1600" dirty="0"/>
          </a:p>
          <a:p>
            <a:pPr>
              <a:buFontTx/>
              <a:buChar char="-"/>
            </a:pPr>
            <a:endParaRPr lang="en-GB" sz="2000" dirty="0" smtClean="0"/>
          </a:p>
          <a:p>
            <a:pPr>
              <a:buFontTx/>
              <a:buChar char="-"/>
            </a:pPr>
            <a:endParaRPr lang="en-GB" sz="2000" dirty="0"/>
          </a:p>
          <a:p>
            <a:pPr marL="0" indent="0">
              <a:buNone/>
            </a:pPr>
            <a:endParaRPr lang="en-GB" sz="2000" dirty="0"/>
          </a:p>
          <a:p>
            <a:pPr marL="0" indent="0">
              <a:buNone/>
            </a:pPr>
            <a:endParaRPr lang="en-GB" sz="2000" dirty="0"/>
          </a:p>
        </p:txBody>
      </p:sp>
    </p:spTree>
    <p:extLst>
      <p:ext uri="{BB962C8B-B14F-4D97-AF65-F5344CB8AC3E}">
        <p14:creationId xmlns:p14="http://schemas.microsoft.com/office/powerpoint/2010/main" val="2863206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a:t>Legitimate Grounds for Processing Personal Data</a:t>
            </a:r>
          </a:p>
        </p:txBody>
      </p:sp>
      <p:sp>
        <p:nvSpPr>
          <p:cNvPr id="3" name="Content Placeholder 2"/>
          <p:cNvSpPr>
            <a:spLocks noGrp="1"/>
          </p:cNvSpPr>
          <p:nvPr>
            <p:ph idx="1"/>
          </p:nvPr>
        </p:nvSpPr>
        <p:spPr>
          <a:xfrm>
            <a:off x="1097280" y="2084438"/>
            <a:ext cx="10058400" cy="3784655"/>
          </a:xfrm>
        </p:spPr>
        <p:txBody>
          <a:bodyPr>
            <a:normAutofit/>
          </a:bodyPr>
          <a:lstStyle/>
          <a:p>
            <a:pPr marL="0" indent="0">
              <a:buNone/>
            </a:pPr>
            <a:r>
              <a:rPr lang="en-GB" b="1" dirty="0" smtClean="0"/>
              <a:t>Things to do now if you are relying on consent to process data:</a:t>
            </a:r>
          </a:p>
          <a:p>
            <a:pPr marL="0" indent="0">
              <a:buNone/>
            </a:pPr>
            <a:r>
              <a:rPr lang="en-GB" dirty="0" smtClean="0"/>
              <a:t>Identify </a:t>
            </a:r>
            <a:r>
              <a:rPr lang="en-GB" dirty="0"/>
              <a:t>where you are relying on consent to process personal </a:t>
            </a:r>
            <a:r>
              <a:rPr lang="en-GB" dirty="0" smtClean="0"/>
              <a:t>data / special categories data:</a:t>
            </a:r>
          </a:p>
          <a:p>
            <a:pPr marL="0" indent="0">
              <a:buNone/>
            </a:pPr>
            <a:endParaRPr lang="en-GB" sz="100" dirty="0"/>
          </a:p>
          <a:p>
            <a:pPr lvl="1">
              <a:buFont typeface="Arial" panose="020B0604020202020204" pitchFamily="34" charset="0"/>
              <a:buChar char="•"/>
            </a:pPr>
            <a:r>
              <a:rPr lang="en-GB" dirty="0" smtClean="0"/>
              <a:t>Review how </a:t>
            </a:r>
            <a:r>
              <a:rPr lang="en-GB" dirty="0"/>
              <a:t>you collect </a:t>
            </a:r>
            <a:r>
              <a:rPr lang="en-GB" dirty="0" smtClean="0"/>
              <a:t>the consent </a:t>
            </a:r>
            <a:r>
              <a:rPr lang="en-GB" dirty="0"/>
              <a:t>(information sheets, data collection notices, forms etc</a:t>
            </a:r>
            <a:r>
              <a:rPr lang="en-GB" dirty="0" smtClean="0"/>
              <a:t>.) </a:t>
            </a:r>
          </a:p>
          <a:p>
            <a:pPr lvl="1">
              <a:buFont typeface="Arial" panose="020B0604020202020204" pitchFamily="34" charset="0"/>
              <a:buChar char="•"/>
            </a:pPr>
            <a:r>
              <a:rPr lang="en-GB" dirty="0"/>
              <a:t>M</a:t>
            </a:r>
            <a:r>
              <a:rPr lang="en-GB" dirty="0" smtClean="0"/>
              <a:t>ake sure you are </a:t>
            </a:r>
            <a:r>
              <a:rPr lang="en-GB" dirty="0"/>
              <a:t>collecting </a:t>
            </a:r>
            <a:r>
              <a:rPr lang="en-GB" dirty="0" smtClean="0"/>
              <a:t>a freely </a:t>
            </a:r>
            <a:r>
              <a:rPr lang="en-GB" dirty="0"/>
              <a:t>given, specified, informed and unambiguous indication of an individual’s </a:t>
            </a:r>
            <a:r>
              <a:rPr lang="en-GB" dirty="0" smtClean="0"/>
              <a:t>wishes (what are you telling them?);</a:t>
            </a:r>
            <a:endParaRPr lang="en-GB" dirty="0"/>
          </a:p>
          <a:p>
            <a:pPr lvl="1">
              <a:buFont typeface="Arial" panose="020B0604020202020204" pitchFamily="34" charset="0"/>
              <a:buChar char="•"/>
            </a:pPr>
            <a:r>
              <a:rPr lang="en-GB" dirty="0" smtClean="0"/>
              <a:t>Can you offer individuals the </a:t>
            </a:r>
            <a:r>
              <a:rPr lang="en-GB" dirty="0"/>
              <a:t>opportunity to </a:t>
            </a:r>
            <a:r>
              <a:rPr lang="en-GB" dirty="0" smtClean="0"/>
              <a:t>consent to </a:t>
            </a:r>
            <a:r>
              <a:rPr lang="en-GB" dirty="0"/>
              <a:t>certain areas of </a:t>
            </a:r>
            <a:r>
              <a:rPr lang="en-GB" dirty="0" smtClean="0"/>
              <a:t>the processing and utilise a “positive opt in” – e.g. a tick box process? This could be useful for research projects.</a:t>
            </a:r>
            <a:endParaRPr lang="en-GB" dirty="0"/>
          </a:p>
          <a:p>
            <a:pPr lvl="1">
              <a:buFont typeface="Arial" panose="020B0604020202020204" pitchFamily="34" charset="0"/>
              <a:buChar char="•"/>
            </a:pPr>
            <a:r>
              <a:rPr lang="en-GB" dirty="0" smtClean="0"/>
              <a:t>Consider how individuals can revoke their consent? Is it clear from your documentation / website? It needs to be as clear as the process you utilised to collect the consent, and individuals should be able to notify you through the same medium.</a:t>
            </a:r>
          </a:p>
          <a:p>
            <a:pPr lvl="1">
              <a:buFont typeface="Arial" panose="020B0604020202020204" pitchFamily="34" charset="0"/>
              <a:buChar char="•"/>
            </a:pPr>
            <a:r>
              <a:rPr lang="en-GB" dirty="0" smtClean="0"/>
              <a:t>What do you do with consent already collected? </a:t>
            </a:r>
            <a:endParaRPr lang="en-GB" dirty="0"/>
          </a:p>
        </p:txBody>
      </p:sp>
    </p:spTree>
    <p:extLst>
      <p:ext uri="{BB962C8B-B14F-4D97-AF65-F5344CB8AC3E}">
        <p14:creationId xmlns:p14="http://schemas.microsoft.com/office/powerpoint/2010/main" val="162125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1406013" y="533400"/>
            <a:ext cx="9795386" cy="1030224"/>
          </a:xfrm>
        </p:spPr>
        <p:txBody>
          <a:bodyPr>
            <a:normAutofit/>
          </a:bodyPr>
          <a:lstStyle/>
          <a:p>
            <a:pPr algn="l"/>
            <a:r>
              <a:rPr lang="en-GB" sz="3600" b="1" dirty="0"/>
              <a:t>Special categories of </a:t>
            </a:r>
            <a:r>
              <a:rPr lang="en-GB" sz="3600" b="1" dirty="0" smtClean="0"/>
              <a:t>personal data</a:t>
            </a:r>
            <a:endParaRPr lang="en-GB" sz="3600" b="1" dirty="0"/>
          </a:p>
        </p:txBody>
      </p:sp>
      <p:sp>
        <p:nvSpPr>
          <p:cNvPr id="157699" name="Rectangle 3"/>
          <p:cNvSpPr>
            <a:spLocks noGrp="1" noChangeArrowheads="1"/>
          </p:cNvSpPr>
          <p:nvPr>
            <p:ph idx="1"/>
          </p:nvPr>
        </p:nvSpPr>
        <p:spPr>
          <a:xfrm>
            <a:off x="1179871" y="1976284"/>
            <a:ext cx="10021527" cy="4041058"/>
          </a:xfrm>
        </p:spPr>
        <p:txBody>
          <a:bodyPr>
            <a:noAutofit/>
          </a:bodyPr>
          <a:lstStyle/>
          <a:p>
            <a:pPr marL="0" indent="0">
              <a:lnSpc>
                <a:spcPct val="100000"/>
              </a:lnSpc>
              <a:spcBef>
                <a:spcPts val="0"/>
              </a:spcBef>
              <a:buNone/>
            </a:pPr>
            <a:r>
              <a:rPr lang="en-GB" sz="1800" dirty="0" smtClean="0"/>
              <a:t>Special Categories of Data (previously known as “sensitive personal data”) are broadly unchanged from those listed in the current Data Protection Act. Under the GDPR they are:</a:t>
            </a:r>
          </a:p>
          <a:p>
            <a:pPr marL="0" indent="0">
              <a:lnSpc>
                <a:spcPct val="100000"/>
              </a:lnSpc>
              <a:spcBef>
                <a:spcPts val="0"/>
              </a:spcBef>
              <a:buNone/>
            </a:pPr>
            <a:endParaRPr lang="en-GB" sz="1800" b="1" dirty="0" smtClean="0"/>
          </a:p>
          <a:p>
            <a:pPr marL="0" indent="0">
              <a:lnSpc>
                <a:spcPct val="100000"/>
              </a:lnSpc>
              <a:spcBef>
                <a:spcPts val="0"/>
              </a:spcBef>
              <a:buNone/>
            </a:pPr>
            <a:endParaRPr lang="en-GB" sz="1800" b="1" dirty="0"/>
          </a:p>
          <a:p>
            <a:pPr lvl="1">
              <a:spcBef>
                <a:spcPts val="0"/>
              </a:spcBef>
              <a:buFont typeface="Arial" panose="020B0604020202020204" pitchFamily="34" charset="0"/>
              <a:buChar char="•"/>
            </a:pPr>
            <a:r>
              <a:rPr lang="en-GB" dirty="0"/>
              <a:t>racial or ethnic origin</a:t>
            </a:r>
            <a:r>
              <a:rPr lang="en-GB" dirty="0" smtClean="0"/>
              <a:t>;</a:t>
            </a:r>
            <a:endParaRPr lang="en-GB" dirty="0"/>
          </a:p>
          <a:p>
            <a:pPr lvl="1">
              <a:spcBef>
                <a:spcPts val="0"/>
              </a:spcBef>
              <a:buFont typeface="Arial" panose="020B0604020202020204" pitchFamily="34" charset="0"/>
              <a:buChar char="•"/>
            </a:pPr>
            <a:r>
              <a:rPr lang="en-GB" dirty="0"/>
              <a:t>political opinions</a:t>
            </a:r>
            <a:r>
              <a:rPr lang="en-GB" dirty="0" smtClean="0"/>
              <a:t>;</a:t>
            </a:r>
            <a:endParaRPr lang="en-GB" dirty="0"/>
          </a:p>
          <a:p>
            <a:pPr lvl="1">
              <a:spcBef>
                <a:spcPts val="0"/>
              </a:spcBef>
              <a:buFont typeface="Arial" panose="020B0604020202020204" pitchFamily="34" charset="0"/>
              <a:buChar char="•"/>
            </a:pPr>
            <a:r>
              <a:rPr lang="en-GB" dirty="0"/>
              <a:t>religious or philosophical beliefs</a:t>
            </a:r>
            <a:r>
              <a:rPr lang="en-GB" dirty="0" smtClean="0"/>
              <a:t>;</a:t>
            </a:r>
            <a:endParaRPr lang="en-GB" dirty="0"/>
          </a:p>
          <a:p>
            <a:pPr lvl="1">
              <a:spcBef>
                <a:spcPts val="0"/>
              </a:spcBef>
              <a:buFont typeface="Arial" panose="020B0604020202020204" pitchFamily="34" charset="0"/>
              <a:buChar char="•"/>
            </a:pPr>
            <a:r>
              <a:rPr lang="en-GB" dirty="0"/>
              <a:t>trade union membership</a:t>
            </a:r>
            <a:r>
              <a:rPr lang="en-GB" dirty="0" smtClean="0"/>
              <a:t>;</a:t>
            </a:r>
            <a:endParaRPr lang="en-GB" dirty="0"/>
          </a:p>
          <a:p>
            <a:pPr lvl="1">
              <a:spcBef>
                <a:spcPts val="0"/>
              </a:spcBef>
              <a:buFont typeface="Arial" panose="020B0604020202020204" pitchFamily="34" charset="0"/>
              <a:buChar char="•"/>
            </a:pPr>
            <a:r>
              <a:rPr lang="en-GB" dirty="0"/>
              <a:t>data concerning health or sex life and sexual orientation</a:t>
            </a:r>
            <a:r>
              <a:rPr lang="en-GB" dirty="0" smtClean="0"/>
              <a:t>;</a:t>
            </a:r>
            <a:endParaRPr lang="en-GB" dirty="0"/>
          </a:p>
          <a:p>
            <a:pPr lvl="1">
              <a:spcBef>
                <a:spcPts val="0"/>
              </a:spcBef>
              <a:buFont typeface="Arial" panose="020B0604020202020204" pitchFamily="34" charset="0"/>
              <a:buChar char="•"/>
            </a:pPr>
            <a:r>
              <a:rPr lang="en-GB" i="1" dirty="0"/>
              <a:t>genetic data (new); </a:t>
            </a:r>
            <a:r>
              <a:rPr lang="en-GB" i="1" dirty="0" smtClean="0"/>
              <a:t>and</a:t>
            </a:r>
            <a:endParaRPr lang="en-GB" i="1" dirty="0"/>
          </a:p>
          <a:p>
            <a:pPr lvl="1">
              <a:spcBef>
                <a:spcPts val="0"/>
              </a:spcBef>
              <a:buFont typeface="Arial" panose="020B0604020202020204" pitchFamily="34" charset="0"/>
              <a:buChar char="•"/>
            </a:pPr>
            <a:r>
              <a:rPr lang="en-GB" i="1" dirty="0"/>
              <a:t>biometric data where processed to uniquely identify a person (new).</a:t>
            </a:r>
            <a:endParaRPr lang="en-GB" i="1" dirty="0" smtClean="0"/>
          </a:p>
          <a:p>
            <a:pPr marL="0" indent="0">
              <a:lnSpc>
                <a:spcPct val="100000"/>
              </a:lnSpc>
              <a:spcBef>
                <a:spcPts val="0"/>
              </a:spcBef>
              <a:buNone/>
            </a:pPr>
            <a:endParaRPr lang="en-GB" sz="1800" dirty="0"/>
          </a:p>
        </p:txBody>
      </p:sp>
    </p:spTree>
    <p:extLst>
      <p:ext uri="{BB962C8B-B14F-4D97-AF65-F5344CB8AC3E}">
        <p14:creationId xmlns:p14="http://schemas.microsoft.com/office/powerpoint/2010/main" val="2989506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026" y="668594"/>
            <a:ext cx="10023102" cy="914400"/>
          </a:xfrm>
        </p:spPr>
        <p:txBody>
          <a:bodyPr>
            <a:normAutofit/>
          </a:bodyPr>
          <a:lstStyle/>
          <a:p>
            <a:r>
              <a:rPr lang="en-GB" sz="2800" b="1" dirty="0"/>
              <a:t>Grounds for Processing Special Categories of Data</a:t>
            </a:r>
          </a:p>
        </p:txBody>
      </p:sp>
      <p:sp>
        <p:nvSpPr>
          <p:cNvPr id="3" name="Content Placeholder 2"/>
          <p:cNvSpPr>
            <a:spLocks noGrp="1"/>
          </p:cNvSpPr>
          <p:nvPr>
            <p:ph idx="1"/>
          </p:nvPr>
        </p:nvSpPr>
        <p:spPr>
          <a:xfrm>
            <a:off x="1179870" y="1956619"/>
            <a:ext cx="10789625" cy="4277034"/>
          </a:xfrm>
        </p:spPr>
        <p:txBody>
          <a:bodyPr>
            <a:noAutofit/>
          </a:bodyPr>
          <a:lstStyle/>
          <a:p>
            <a:pPr marL="0" indent="0">
              <a:lnSpc>
                <a:spcPct val="100000"/>
              </a:lnSpc>
              <a:spcBef>
                <a:spcPts val="0"/>
              </a:spcBef>
              <a:buNone/>
            </a:pPr>
            <a:r>
              <a:rPr lang="en-GB" sz="1600" b="1" dirty="0" smtClean="0"/>
              <a:t>Explicit Consent</a:t>
            </a:r>
          </a:p>
          <a:p>
            <a:pPr marL="0" indent="0">
              <a:lnSpc>
                <a:spcPct val="100000"/>
              </a:lnSpc>
              <a:spcBef>
                <a:spcPts val="0"/>
              </a:spcBef>
              <a:buNone/>
            </a:pPr>
            <a:r>
              <a:rPr lang="en-GB" sz="1600" dirty="0" smtClean="0"/>
              <a:t>The same stringent consent threshold is required as with personal data – freely given, specific, informed and unambiguous indication of an individual’s wishes. </a:t>
            </a:r>
          </a:p>
          <a:p>
            <a:pPr marL="0" indent="0">
              <a:lnSpc>
                <a:spcPct val="100000"/>
              </a:lnSpc>
              <a:spcBef>
                <a:spcPts val="0"/>
              </a:spcBef>
              <a:buNone/>
            </a:pPr>
            <a:endParaRPr lang="en-GB" sz="1600" dirty="0"/>
          </a:p>
          <a:p>
            <a:pPr marL="0" indent="0">
              <a:lnSpc>
                <a:spcPct val="100000"/>
              </a:lnSpc>
              <a:spcBef>
                <a:spcPts val="0"/>
              </a:spcBef>
              <a:buNone/>
            </a:pPr>
            <a:r>
              <a:rPr lang="en-GB" sz="1600" b="1" dirty="0" smtClean="0"/>
              <a:t>Necessary </a:t>
            </a:r>
            <a:r>
              <a:rPr lang="en-GB" sz="1600" b="1" dirty="0"/>
              <a:t>for obligations under employment, social security or social protection law, or a collective agreement   - </a:t>
            </a:r>
            <a:r>
              <a:rPr lang="en-GB" sz="1600" dirty="0"/>
              <a:t>This is a wider definition than </a:t>
            </a:r>
            <a:r>
              <a:rPr lang="en-GB" sz="1600" dirty="0" smtClean="0"/>
              <a:t>within current legislation and is allowed in so far as it is justified by UK or EU law, or by collective agreement. </a:t>
            </a:r>
            <a:r>
              <a:rPr lang="en-GB" sz="1600" i="1" dirty="0" smtClean="0"/>
              <a:t>Providing</a:t>
            </a:r>
            <a:r>
              <a:rPr lang="en-GB" sz="1600" dirty="0" smtClean="0"/>
              <a:t> there are appropriate safeguards for the rights and interests of the individual.</a:t>
            </a:r>
            <a:endParaRPr lang="en-GB" sz="1600" b="1" dirty="0" smtClean="0"/>
          </a:p>
          <a:p>
            <a:pPr marL="0" indent="0">
              <a:lnSpc>
                <a:spcPct val="100000"/>
              </a:lnSpc>
              <a:spcBef>
                <a:spcPts val="0"/>
              </a:spcBef>
              <a:buNone/>
            </a:pPr>
            <a:endParaRPr lang="en-GB" sz="1600" b="1" dirty="0" smtClean="0"/>
          </a:p>
          <a:p>
            <a:pPr marL="0" indent="0">
              <a:lnSpc>
                <a:spcPct val="100000"/>
              </a:lnSpc>
              <a:spcBef>
                <a:spcPts val="0"/>
              </a:spcBef>
              <a:buNone/>
            </a:pPr>
            <a:r>
              <a:rPr lang="en-GB" sz="1600" b="1" dirty="0" smtClean="0"/>
              <a:t>Necessary </a:t>
            </a:r>
            <a:r>
              <a:rPr lang="en-GB" sz="1600" b="1" dirty="0"/>
              <a:t>to protect the vital interests of a data subject or another person where the data subject is incapable of giving consent </a:t>
            </a:r>
            <a:endParaRPr lang="en-GB" sz="1600" b="1" dirty="0" smtClean="0"/>
          </a:p>
          <a:p>
            <a:pPr marL="0" indent="0">
              <a:lnSpc>
                <a:spcPct val="100000"/>
              </a:lnSpc>
              <a:spcBef>
                <a:spcPts val="0"/>
              </a:spcBef>
              <a:buNone/>
            </a:pPr>
            <a:r>
              <a:rPr lang="en-GB" sz="1600" dirty="0" smtClean="0"/>
              <a:t>This </a:t>
            </a:r>
            <a:r>
              <a:rPr lang="en-GB" sz="1600" dirty="0"/>
              <a:t>condition is very tightly drafted, and can only be relied upon when there is no other available grounds for processing the data, e.g. for medical emergencies</a:t>
            </a:r>
          </a:p>
          <a:p>
            <a:pPr marL="0" indent="0">
              <a:lnSpc>
                <a:spcPct val="100000"/>
              </a:lnSpc>
              <a:spcBef>
                <a:spcPts val="0"/>
              </a:spcBef>
              <a:buNone/>
            </a:pPr>
            <a:endParaRPr lang="en-GB" sz="1600" dirty="0"/>
          </a:p>
          <a:p>
            <a:pPr marL="0" indent="0">
              <a:lnSpc>
                <a:spcPct val="100000"/>
              </a:lnSpc>
              <a:spcBef>
                <a:spcPts val="0"/>
              </a:spcBef>
              <a:buNone/>
            </a:pPr>
            <a:r>
              <a:rPr lang="en-GB" sz="1600" b="1" dirty="0" smtClean="0"/>
              <a:t>Data </a:t>
            </a:r>
            <a:r>
              <a:rPr lang="en-GB" sz="1600" b="1" dirty="0"/>
              <a:t>made public by the data subject </a:t>
            </a:r>
            <a:endParaRPr lang="en-GB" sz="1600" dirty="0"/>
          </a:p>
          <a:p>
            <a:pPr marL="0" indent="0">
              <a:lnSpc>
                <a:spcPct val="100000"/>
              </a:lnSpc>
              <a:spcBef>
                <a:spcPts val="0"/>
              </a:spcBef>
              <a:buNone/>
            </a:pPr>
            <a:endParaRPr lang="en-GB" sz="1600" b="1" dirty="0" smtClean="0"/>
          </a:p>
          <a:p>
            <a:pPr marL="0" indent="0">
              <a:lnSpc>
                <a:spcPct val="100000"/>
              </a:lnSpc>
              <a:spcBef>
                <a:spcPts val="0"/>
              </a:spcBef>
              <a:buNone/>
            </a:pPr>
            <a:r>
              <a:rPr lang="en-GB" sz="1600" b="1" dirty="0" smtClean="0"/>
              <a:t>Necessary </a:t>
            </a:r>
            <a:r>
              <a:rPr lang="en-GB" sz="1600" b="1" dirty="0"/>
              <a:t>for the establishment, exercise or defence of legal claims or where courts are acting in their judicial capacity  - </a:t>
            </a:r>
            <a:r>
              <a:rPr lang="en-GB" sz="1600" dirty="0"/>
              <a:t>This is a wider definition than within </a:t>
            </a:r>
            <a:r>
              <a:rPr lang="en-GB" sz="1600" dirty="0" smtClean="0"/>
              <a:t>current legislation</a:t>
            </a:r>
            <a:endParaRPr lang="en-GB" sz="1600" dirty="0"/>
          </a:p>
          <a:p>
            <a:pPr marL="0" indent="0">
              <a:lnSpc>
                <a:spcPct val="100000"/>
              </a:lnSpc>
              <a:spcBef>
                <a:spcPts val="0"/>
              </a:spcBef>
              <a:buNone/>
            </a:pPr>
            <a:endParaRPr lang="en-GB" sz="1800" dirty="0" smtClean="0"/>
          </a:p>
          <a:p>
            <a:pPr marL="0" indent="0">
              <a:lnSpc>
                <a:spcPct val="100000"/>
              </a:lnSpc>
              <a:spcBef>
                <a:spcPts val="0"/>
              </a:spcBef>
              <a:buNone/>
            </a:pPr>
            <a:endParaRPr lang="en-GB" sz="1800" dirty="0"/>
          </a:p>
          <a:p>
            <a:pPr marL="0" indent="0">
              <a:buNone/>
            </a:pPr>
            <a:endParaRPr lang="en-GB" sz="1800" dirty="0"/>
          </a:p>
        </p:txBody>
      </p:sp>
    </p:spTree>
    <p:extLst>
      <p:ext uri="{BB962C8B-B14F-4D97-AF65-F5344CB8AC3E}">
        <p14:creationId xmlns:p14="http://schemas.microsoft.com/office/powerpoint/2010/main" val="2222276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b="1" dirty="0" smtClean="0"/>
              <a:t>Grounds for Processing Special Categories of Data</a:t>
            </a:r>
            <a:endParaRPr lang="en-GB" sz="2400" b="1" dirty="0"/>
          </a:p>
        </p:txBody>
      </p:sp>
      <p:sp>
        <p:nvSpPr>
          <p:cNvPr id="3" name="Content Placeholder 2"/>
          <p:cNvSpPr>
            <a:spLocks noGrp="1"/>
          </p:cNvSpPr>
          <p:nvPr>
            <p:ph idx="1"/>
          </p:nvPr>
        </p:nvSpPr>
        <p:spPr/>
        <p:txBody>
          <a:bodyPr>
            <a:noAutofit/>
          </a:bodyPr>
          <a:lstStyle/>
          <a:p>
            <a:pPr marL="0" indent="0">
              <a:buNone/>
            </a:pPr>
            <a:r>
              <a:rPr lang="en-GB" sz="1800" b="1" dirty="0" smtClean="0"/>
              <a:t>Necessary for reasons of substantial public interest </a:t>
            </a:r>
          </a:p>
          <a:p>
            <a:pPr marL="0" indent="0">
              <a:buNone/>
            </a:pPr>
            <a:r>
              <a:rPr lang="en-GB" sz="1800" b="1" dirty="0" smtClean="0"/>
              <a:t>Necessary for the purposes of preventative or occupational medicine, for assessing the working capacity of the employee, medical diagnosis, the provision of health or social care or treatment or management of health or social </a:t>
            </a:r>
            <a:r>
              <a:rPr lang="en-GB" sz="1800" b="1" dirty="0"/>
              <a:t>care </a:t>
            </a:r>
            <a:r>
              <a:rPr lang="en-GB" sz="1800" b="1" dirty="0" smtClean="0"/>
              <a:t> </a:t>
            </a:r>
          </a:p>
          <a:p>
            <a:pPr marL="0" indent="0">
              <a:buNone/>
            </a:pPr>
            <a:r>
              <a:rPr lang="en-GB" sz="1800" dirty="0" smtClean="0"/>
              <a:t>This provision provides a formal </a:t>
            </a:r>
            <a:r>
              <a:rPr lang="en-GB" sz="1800" dirty="0"/>
              <a:t>legal justification for regulatory uses of healthcare data in the health and pharmaceutical sectors, and by providing for the sharing of health data with providers of social </a:t>
            </a:r>
            <a:r>
              <a:rPr lang="en-GB" sz="1800" dirty="0" smtClean="0"/>
              <a:t>care</a:t>
            </a:r>
          </a:p>
          <a:p>
            <a:pPr marL="0" indent="0">
              <a:buNone/>
            </a:pPr>
            <a:r>
              <a:rPr lang="en-GB" sz="1800" b="1" dirty="0" smtClean="0"/>
              <a:t>Necessary for reasons of public interest in the area of public health</a:t>
            </a:r>
          </a:p>
          <a:p>
            <a:pPr marL="0" indent="0">
              <a:buNone/>
            </a:pPr>
            <a:r>
              <a:rPr lang="en-GB" sz="1800" b="1" dirty="0" smtClean="0"/>
              <a:t>Necessary for archiving purposes in the public interest, or scientific and historical research purposes or statistical purposes  </a:t>
            </a:r>
          </a:p>
          <a:p>
            <a:pPr marL="0" indent="0">
              <a:buNone/>
            </a:pPr>
            <a:r>
              <a:rPr lang="en-GB" sz="1800" dirty="0" smtClean="0"/>
              <a:t>This is a new condition under the GDPR and provides that special categories data can be processed for the purposes of archiving, research and statistics. </a:t>
            </a:r>
            <a:r>
              <a:rPr lang="en-GB" sz="1800" dirty="0" err="1" smtClean="0"/>
              <a:t>Pseudoanonymisation</a:t>
            </a:r>
            <a:r>
              <a:rPr lang="en-GB" sz="1800" dirty="0" smtClean="0"/>
              <a:t> procedures would very likely need to be considered if we were relying on using this ground for processing.</a:t>
            </a:r>
            <a:endParaRPr lang="en-GB" sz="1800" dirty="0"/>
          </a:p>
        </p:txBody>
      </p:sp>
    </p:spTree>
    <p:extLst>
      <p:ext uri="{BB962C8B-B14F-4D97-AF65-F5344CB8AC3E}">
        <p14:creationId xmlns:p14="http://schemas.microsoft.com/office/powerpoint/2010/main" val="1923716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6684" y="286603"/>
            <a:ext cx="9788996" cy="1450757"/>
          </a:xfrm>
        </p:spPr>
        <p:txBody>
          <a:bodyPr>
            <a:normAutofit/>
          </a:bodyPr>
          <a:lstStyle/>
          <a:p>
            <a:r>
              <a:rPr lang="en-GB" sz="2800" b="1" dirty="0" smtClean="0"/>
              <a:t>Criminal Convictions and Offences</a:t>
            </a:r>
            <a:endParaRPr lang="en-GB" sz="2800" b="1" dirty="0"/>
          </a:p>
        </p:txBody>
      </p:sp>
      <p:sp>
        <p:nvSpPr>
          <p:cNvPr id="3" name="Content Placeholder 2"/>
          <p:cNvSpPr>
            <a:spLocks noGrp="1"/>
          </p:cNvSpPr>
          <p:nvPr>
            <p:ph idx="1"/>
          </p:nvPr>
        </p:nvSpPr>
        <p:spPr/>
        <p:txBody>
          <a:bodyPr>
            <a:noAutofit/>
          </a:bodyPr>
          <a:lstStyle/>
          <a:p>
            <a:pPr marL="0" indent="0">
              <a:buNone/>
            </a:pPr>
            <a:r>
              <a:rPr lang="en-GB" sz="2400" dirty="0" smtClean="0"/>
              <a:t>Data in relation to criminal convictions and offences are not categorised as “sensitive” under the GDPR, which they were under the Data Protection Act 1998</a:t>
            </a:r>
            <a:endParaRPr lang="en-GB" sz="2400" dirty="0"/>
          </a:p>
          <a:p>
            <a:pPr marL="0" indent="0">
              <a:buNone/>
            </a:pPr>
            <a:r>
              <a:rPr lang="en-GB" sz="2400" dirty="0" smtClean="0"/>
              <a:t>However, they have not lost their sensitivity and the GDPR states that this type of data can only be processed under the control of an official authority or where the processing is authorised by UK or EU law, which provides appropriate safeguards.</a:t>
            </a:r>
          </a:p>
          <a:p>
            <a:pPr marL="0" indent="0">
              <a:buNone/>
            </a:pPr>
            <a:r>
              <a:rPr lang="en-GB" sz="2400" dirty="0" smtClean="0"/>
              <a:t>There will be a specific section within the Data Protection Bill relating to law enforcement which will deal with processing for the prevention, detection, investigation, or prosecution of criminal offences or the execution of criminal penalties.</a:t>
            </a:r>
          </a:p>
        </p:txBody>
      </p:sp>
    </p:spTree>
    <p:extLst>
      <p:ext uri="{BB962C8B-B14F-4D97-AF65-F5344CB8AC3E}">
        <p14:creationId xmlns:p14="http://schemas.microsoft.com/office/powerpoint/2010/main" val="2267202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212" y="365125"/>
            <a:ext cx="10252587" cy="1276862"/>
          </a:xfrm>
        </p:spPr>
        <p:txBody>
          <a:bodyPr>
            <a:normAutofit/>
          </a:bodyPr>
          <a:lstStyle/>
          <a:p>
            <a:r>
              <a:rPr lang="en-GB" sz="3600" b="1" dirty="0" smtClean="0"/>
              <a:t>Data Protection Principles</a:t>
            </a:r>
            <a:endParaRPr lang="en-GB" sz="3600" b="1" dirty="0"/>
          </a:p>
        </p:txBody>
      </p:sp>
      <p:sp>
        <p:nvSpPr>
          <p:cNvPr id="3" name="Content Placeholder 2"/>
          <p:cNvSpPr>
            <a:spLocks noGrp="1"/>
          </p:cNvSpPr>
          <p:nvPr>
            <p:ph idx="1"/>
          </p:nvPr>
        </p:nvSpPr>
        <p:spPr>
          <a:xfrm>
            <a:off x="324465" y="1779639"/>
            <a:ext cx="11543069" cy="4473677"/>
          </a:xfrm>
        </p:spPr>
        <p:txBody>
          <a:bodyPr>
            <a:noAutofit/>
          </a:bodyPr>
          <a:lstStyle/>
          <a:p>
            <a:pPr marL="0" indent="0">
              <a:lnSpc>
                <a:spcPct val="120000"/>
              </a:lnSpc>
              <a:spcBef>
                <a:spcPts val="0"/>
              </a:spcBef>
              <a:buNone/>
            </a:pPr>
            <a:r>
              <a:rPr lang="en-GB" sz="1300" b="1" dirty="0" smtClean="0"/>
              <a:t>1.	</a:t>
            </a:r>
            <a:r>
              <a:rPr lang="en-GB" sz="1500" b="1" dirty="0" smtClean="0"/>
              <a:t>Data </a:t>
            </a:r>
            <a:r>
              <a:rPr lang="en-GB" sz="1500" b="1" dirty="0"/>
              <a:t>processed lawfully, fairly and in a transparent manner ('lawfulness, fairness and transparency')</a:t>
            </a:r>
          </a:p>
          <a:p>
            <a:pPr marL="0" indent="0">
              <a:lnSpc>
                <a:spcPct val="120000"/>
              </a:lnSpc>
              <a:spcBef>
                <a:spcPts val="0"/>
              </a:spcBef>
              <a:buNone/>
            </a:pPr>
            <a:r>
              <a:rPr lang="en-GB" sz="1500" dirty="0" smtClean="0"/>
              <a:t>	The </a:t>
            </a:r>
            <a:r>
              <a:rPr lang="en-GB" sz="1500" dirty="0"/>
              <a:t>inclusion of the principle of transparency is a new </a:t>
            </a:r>
            <a:r>
              <a:rPr lang="en-GB" sz="1500" dirty="0" smtClean="0"/>
              <a:t>provision within the GDPR.  </a:t>
            </a:r>
          </a:p>
          <a:p>
            <a:pPr marL="0" indent="0">
              <a:lnSpc>
                <a:spcPct val="120000"/>
              </a:lnSpc>
              <a:spcBef>
                <a:spcPts val="0"/>
              </a:spcBef>
              <a:buNone/>
            </a:pPr>
            <a:endParaRPr lang="en-GB" sz="1500" dirty="0"/>
          </a:p>
          <a:p>
            <a:pPr marL="0" indent="0">
              <a:lnSpc>
                <a:spcPct val="120000"/>
              </a:lnSpc>
              <a:spcBef>
                <a:spcPts val="0"/>
              </a:spcBef>
              <a:buNone/>
            </a:pPr>
            <a:r>
              <a:rPr lang="en-GB" sz="1500" b="1" dirty="0" smtClean="0"/>
              <a:t>2.	Data </a:t>
            </a:r>
            <a:r>
              <a:rPr lang="en-GB" sz="1500" b="1" dirty="0"/>
              <a:t>obtained for specified, explicit and legitimate purposes and not further processed in a manner that is incompatible with those </a:t>
            </a:r>
            <a:r>
              <a:rPr lang="en-GB" sz="1500" b="1" dirty="0" smtClean="0"/>
              <a:t>	purposes </a:t>
            </a:r>
            <a:endParaRPr lang="en-GB" sz="1500" b="1" dirty="0"/>
          </a:p>
          <a:p>
            <a:pPr marL="0" indent="0">
              <a:lnSpc>
                <a:spcPct val="120000"/>
              </a:lnSpc>
              <a:spcBef>
                <a:spcPts val="0"/>
              </a:spcBef>
              <a:buNone/>
            </a:pPr>
            <a:r>
              <a:rPr lang="en-GB" sz="1500" dirty="0" smtClean="0"/>
              <a:t>	The current DPA 1998 has similar </a:t>
            </a:r>
            <a:r>
              <a:rPr lang="en-GB" sz="1500" dirty="0"/>
              <a:t>restrictions on </a:t>
            </a:r>
            <a:r>
              <a:rPr lang="en-GB" sz="1500" dirty="0" smtClean="0"/>
              <a:t>the processing </a:t>
            </a:r>
            <a:r>
              <a:rPr lang="en-GB" sz="1500" dirty="0"/>
              <a:t>of </a:t>
            </a:r>
            <a:r>
              <a:rPr lang="en-GB" sz="1500" dirty="0" smtClean="0"/>
              <a:t>data. The </a:t>
            </a:r>
            <a:r>
              <a:rPr lang="en-GB" sz="1500" dirty="0"/>
              <a:t>GDPR provisions include processing for public interest and/or </a:t>
            </a:r>
            <a:r>
              <a:rPr lang="en-GB" sz="1500" dirty="0" smtClean="0"/>
              <a:t>	scientific purposes</a:t>
            </a:r>
            <a:r>
              <a:rPr lang="en-GB" sz="1500" dirty="0"/>
              <a:t>, </a:t>
            </a:r>
            <a:r>
              <a:rPr lang="en-GB" sz="1500" dirty="0" smtClean="0"/>
              <a:t>widening </a:t>
            </a:r>
            <a:r>
              <a:rPr lang="en-GB" sz="1500" dirty="0"/>
              <a:t>the scope for further processing</a:t>
            </a:r>
            <a:r>
              <a:rPr lang="en-GB" sz="1500" dirty="0" smtClean="0"/>
              <a:t>. Archiving, scientific / historical research or statistical purposes would not 	been seen as incompatible with this purpose. However there would be a need to consider pseudo anonymising the data.</a:t>
            </a:r>
          </a:p>
          <a:p>
            <a:pPr marL="0" indent="0">
              <a:lnSpc>
                <a:spcPct val="120000"/>
              </a:lnSpc>
              <a:spcBef>
                <a:spcPts val="0"/>
              </a:spcBef>
              <a:buNone/>
            </a:pPr>
            <a:endParaRPr lang="en-GB" sz="1500" dirty="0"/>
          </a:p>
          <a:p>
            <a:pPr marL="0" indent="0">
              <a:lnSpc>
                <a:spcPct val="120000"/>
              </a:lnSpc>
              <a:spcBef>
                <a:spcPts val="0"/>
              </a:spcBef>
              <a:buNone/>
            </a:pPr>
            <a:r>
              <a:rPr lang="en-GB" sz="1500" b="1" dirty="0" smtClean="0"/>
              <a:t>3.	Data </a:t>
            </a:r>
            <a:r>
              <a:rPr lang="en-GB" sz="1500" b="1" dirty="0"/>
              <a:t>processed is adequate, relevant and limited to what is necessary </a:t>
            </a:r>
          </a:p>
          <a:p>
            <a:pPr marL="0" indent="0">
              <a:lnSpc>
                <a:spcPct val="120000"/>
              </a:lnSpc>
              <a:spcBef>
                <a:spcPts val="0"/>
              </a:spcBef>
              <a:buNone/>
            </a:pPr>
            <a:r>
              <a:rPr lang="en-GB" sz="1500" dirty="0" smtClean="0"/>
              <a:t>	Current DPA 1998 uses </a:t>
            </a:r>
            <a:r>
              <a:rPr lang="en-GB" sz="1500" dirty="0"/>
              <a:t>the term </a:t>
            </a:r>
            <a:r>
              <a:rPr lang="en-GB" sz="1500" i="1" dirty="0"/>
              <a:t>excessive</a:t>
            </a:r>
            <a:r>
              <a:rPr lang="en-GB" sz="1500" dirty="0"/>
              <a:t>, the GDPR requirements </a:t>
            </a:r>
            <a:r>
              <a:rPr lang="en-GB" sz="1500" dirty="0" smtClean="0"/>
              <a:t>take </a:t>
            </a:r>
            <a:r>
              <a:rPr lang="en-GB" sz="1500" dirty="0"/>
              <a:t>the opposite </a:t>
            </a:r>
            <a:r>
              <a:rPr lang="en-GB" sz="1500" dirty="0" smtClean="0"/>
              <a:t>view </a:t>
            </a:r>
            <a:r>
              <a:rPr lang="en-GB" sz="1500" dirty="0"/>
              <a:t>and only </a:t>
            </a:r>
            <a:r>
              <a:rPr lang="en-GB" sz="1500" dirty="0" smtClean="0"/>
              <a:t>permits </a:t>
            </a:r>
            <a:r>
              <a:rPr lang="en-GB" sz="1500" dirty="0"/>
              <a:t>processing of data that is </a:t>
            </a:r>
            <a:r>
              <a:rPr lang="en-GB" sz="1500" dirty="0" smtClean="0"/>
              <a:t>	</a:t>
            </a:r>
            <a:r>
              <a:rPr lang="en-GB" sz="1500" b="1" u="sng" dirty="0" smtClean="0"/>
              <a:t>necessary</a:t>
            </a:r>
            <a:r>
              <a:rPr lang="en-GB" sz="1500" u="sng" dirty="0"/>
              <a:t>.</a:t>
            </a:r>
            <a:r>
              <a:rPr lang="en-GB" sz="1500" dirty="0"/>
              <a:t> </a:t>
            </a:r>
            <a:endParaRPr lang="en-GB" sz="1500" dirty="0" smtClean="0"/>
          </a:p>
          <a:p>
            <a:pPr marL="0" indent="0">
              <a:lnSpc>
                <a:spcPct val="120000"/>
              </a:lnSpc>
              <a:spcBef>
                <a:spcPts val="0"/>
              </a:spcBef>
              <a:buNone/>
            </a:pPr>
            <a:endParaRPr lang="en-GB" sz="1500" dirty="0"/>
          </a:p>
          <a:p>
            <a:pPr marL="0" indent="0">
              <a:lnSpc>
                <a:spcPct val="120000"/>
              </a:lnSpc>
              <a:spcBef>
                <a:spcPts val="0"/>
              </a:spcBef>
              <a:buNone/>
            </a:pPr>
            <a:r>
              <a:rPr lang="en-GB" sz="1500" b="1" dirty="0" smtClean="0"/>
              <a:t>4.	Data </a:t>
            </a:r>
            <a:r>
              <a:rPr lang="en-GB" sz="1500" b="1" dirty="0"/>
              <a:t>is accurate and, where necessary, kept up to date </a:t>
            </a:r>
            <a:endParaRPr lang="en-GB" sz="1500" b="1" dirty="0" smtClean="0"/>
          </a:p>
          <a:p>
            <a:pPr marL="0" indent="0">
              <a:lnSpc>
                <a:spcPct val="120000"/>
              </a:lnSpc>
              <a:spcBef>
                <a:spcPts val="0"/>
              </a:spcBef>
              <a:buNone/>
            </a:pPr>
            <a:r>
              <a:rPr lang="en-GB" sz="1500" b="1" dirty="0"/>
              <a:t>	</a:t>
            </a:r>
            <a:r>
              <a:rPr lang="en-GB" sz="1500" dirty="0" smtClean="0"/>
              <a:t>There are new rights for individuals in the GDPR e.g. data erasure, data correction etc. which will impact on this principle </a:t>
            </a:r>
            <a:endParaRPr lang="en-GB" sz="1500" b="1" dirty="0"/>
          </a:p>
          <a:p>
            <a:pPr marL="0" indent="0">
              <a:lnSpc>
                <a:spcPct val="120000"/>
              </a:lnSpc>
              <a:spcBef>
                <a:spcPts val="0"/>
              </a:spcBef>
              <a:buNone/>
            </a:pPr>
            <a:r>
              <a:rPr lang="en-GB" sz="1300" dirty="0" smtClean="0"/>
              <a:t>	</a:t>
            </a:r>
            <a:endParaRPr lang="en-GB" sz="1300" dirty="0"/>
          </a:p>
          <a:p>
            <a:pPr marL="0" indent="0">
              <a:lnSpc>
                <a:spcPct val="120000"/>
              </a:lnSpc>
              <a:spcBef>
                <a:spcPts val="0"/>
              </a:spcBef>
              <a:buNone/>
            </a:pPr>
            <a:endParaRPr lang="en-GB" sz="1300" dirty="0"/>
          </a:p>
          <a:p>
            <a:pPr marL="0" indent="0">
              <a:lnSpc>
                <a:spcPct val="120000"/>
              </a:lnSpc>
              <a:spcBef>
                <a:spcPts val="0"/>
              </a:spcBef>
              <a:buNone/>
            </a:pPr>
            <a:endParaRPr lang="en-GB" sz="1200" dirty="0"/>
          </a:p>
          <a:p>
            <a:pPr marL="0" indent="0">
              <a:buNone/>
            </a:pPr>
            <a:endParaRPr lang="en-GB" sz="1200" dirty="0"/>
          </a:p>
        </p:txBody>
      </p:sp>
    </p:spTree>
    <p:extLst>
      <p:ext uri="{BB962C8B-B14F-4D97-AF65-F5344CB8AC3E}">
        <p14:creationId xmlns:p14="http://schemas.microsoft.com/office/powerpoint/2010/main" val="38237150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1212" y="365125"/>
            <a:ext cx="10252587" cy="1276862"/>
          </a:xfrm>
        </p:spPr>
        <p:txBody>
          <a:bodyPr>
            <a:normAutofit/>
          </a:bodyPr>
          <a:lstStyle/>
          <a:p>
            <a:r>
              <a:rPr lang="en-GB" sz="3600" b="1" dirty="0" smtClean="0"/>
              <a:t>Data Protection Principles</a:t>
            </a:r>
            <a:endParaRPr lang="en-GB" sz="3600" b="1" dirty="0"/>
          </a:p>
        </p:txBody>
      </p:sp>
      <p:sp>
        <p:nvSpPr>
          <p:cNvPr id="3" name="Content Placeholder 2"/>
          <p:cNvSpPr>
            <a:spLocks noGrp="1"/>
          </p:cNvSpPr>
          <p:nvPr>
            <p:ph idx="1"/>
          </p:nvPr>
        </p:nvSpPr>
        <p:spPr>
          <a:xfrm>
            <a:off x="315321" y="1779639"/>
            <a:ext cx="11543069" cy="4473677"/>
          </a:xfrm>
        </p:spPr>
        <p:txBody>
          <a:bodyPr>
            <a:noAutofit/>
          </a:bodyPr>
          <a:lstStyle/>
          <a:p>
            <a:pPr marL="0" indent="0">
              <a:lnSpc>
                <a:spcPct val="120000"/>
              </a:lnSpc>
              <a:spcBef>
                <a:spcPts val="0"/>
              </a:spcBef>
              <a:buNone/>
            </a:pPr>
            <a:r>
              <a:rPr lang="en-GB" sz="1500" b="1" dirty="0" smtClean="0"/>
              <a:t>5.	Data </a:t>
            </a:r>
            <a:r>
              <a:rPr lang="en-GB" sz="1500" b="1" dirty="0"/>
              <a:t>should not to be kept longer than is necessary for the purpose </a:t>
            </a:r>
            <a:endParaRPr lang="en-GB" sz="1500" b="1" dirty="0" smtClean="0"/>
          </a:p>
          <a:p>
            <a:pPr marL="0" indent="0">
              <a:lnSpc>
                <a:spcPct val="120000"/>
              </a:lnSpc>
              <a:spcBef>
                <a:spcPts val="0"/>
              </a:spcBef>
              <a:buNone/>
            </a:pPr>
            <a:r>
              <a:rPr lang="en-GB" sz="1500" b="1" dirty="0" smtClean="0"/>
              <a:t>	</a:t>
            </a:r>
            <a:r>
              <a:rPr lang="en-GB" sz="1500" dirty="0" smtClean="0"/>
              <a:t>The </a:t>
            </a:r>
            <a:r>
              <a:rPr lang="en-GB" sz="1500" dirty="0"/>
              <a:t>GDPR expands the list of exceptions permitting the storage of data for longer periods where the data is being processed for archiving </a:t>
            </a:r>
            <a:r>
              <a:rPr lang="en-GB" sz="1500" dirty="0" smtClean="0"/>
              <a:t>	purposes </a:t>
            </a:r>
            <a:r>
              <a:rPr lang="en-GB" sz="1500" dirty="0"/>
              <a:t>in the </a:t>
            </a:r>
            <a:r>
              <a:rPr lang="en-GB" sz="1500" dirty="0" smtClean="0"/>
              <a:t>public </a:t>
            </a:r>
            <a:r>
              <a:rPr lang="en-GB" sz="1500" dirty="0"/>
              <a:t>interest and/or scientific purposes, and in addition for statistical or historical </a:t>
            </a:r>
            <a:r>
              <a:rPr lang="en-GB" sz="1500" dirty="0" smtClean="0"/>
              <a:t>purposes.</a:t>
            </a:r>
          </a:p>
          <a:p>
            <a:pPr marL="0" indent="0">
              <a:lnSpc>
                <a:spcPct val="120000"/>
              </a:lnSpc>
              <a:spcBef>
                <a:spcPts val="0"/>
              </a:spcBef>
              <a:buNone/>
            </a:pPr>
            <a:endParaRPr lang="en-GB" sz="1500" b="1" dirty="0" smtClean="0"/>
          </a:p>
          <a:p>
            <a:pPr marL="0" indent="0">
              <a:lnSpc>
                <a:spcPct val="120000"/>
              </a:lnSpc>
              <a:spcBef>
                <a:spcPts val="0"/>
              </a:spcBef>
              <a:buNone/>
            </a:pPr>
            <a:r>
              <a:rPr lang="en-GB" sz="1500" b="1" dirty="0" smtClean="0"/>
              <a:t>6.	Appropriate </a:t>
            </a:r>
            <a:r>
              <a:rPr lang="en-GB" sz="1500" b="1" dirty="0"/>
              <a:t>technical and organisational measures against unauthorised or unlawful processing, loss, damage or </a:t>
            </a:r>
            <a:r>
              <a:rPr lang="en-GB" sz="1500" b="1" dirty="0" smtClean="0"/>
              <a:t>destruction</a:t>
            </a:r>
          </a:p>
          <a:p>
            <a:pPr marL="0" indent="0">
              <a:lnSpc>
                <a:spcPct val="120000"/>
              </a:lnSpc>
              <a:spcBef>
                <a:spcPts val="0"/>
              </a:spcBef>
              <a:buNone/>
            </a:pPr>
            <a:endParaRPr lang="en-GB" sz="1500" b="1" dirty="0" smtClean="0"/>
          </a:p>
          <a:p>
            <a:pPr marL="0" indent="0">
              <a:lnSpc>
                <a:spcPct val="120000"/>
              </a:lnSpc>
              <a:spcBef>
                <a:spcPts val="0"/>
              </a:spcBef>
              <a:buNone/>
            </a:pPr>
            <a:endParaRPr lang="en-GB" sz="1500" b="1" dirty="0" smtClean="0"/>
          </a:p>
          <a:p>
            <a:pPr marL="0" indent="0">
              <a:lnSpc>
                <a:spcPct val="120000"/>
              </a:lnSpc>
              <a:spcBef>
                <a:spcPts val="0"/>
              </a:spcBef>
              <a:buNone/>
            </a:pPr>
            <a:endParaRPr lang="en-GB" sz="1500" b="1" dirty="0"/>
          </a:p>
          <a:p>
            <a:pPr marL="0" indent="0">
              <a:lnSpc>
                <a:spcPct val="120000"/>
              </a:lnSpc>
              <a:spcBef>
                <a:spcPts val="0"/>
              </a:spcBef>
              <a:buNone/>
            </a:pPr>
            <a:endParaRPr lang="en-GB" sz="1500" b="1" dirty="0"/>
          </a:p>
          <a:p>
            <a:pPr marL="0" indent="0">
              <a:lnSpc>
                <a:spcPct val="120000"/>
              </a:lnSpc>
              <a:spcBef>
                <a:spcPts val="0"/>
              </a:spcBef>
              <a:buNone/>
            </a:pPr>
            <a:r>
              <a:rPr lang="en-GB" sz="1800" b="1" dirty="0" smtClean="0"/>
              <a:t>Accountability</a:t>
            </a:r>
            <a:endParaRPr lang="en-GB" sz="1800" dirty="0" smtClean="0"/>
          </a:p>
          <a:p>
            <a:pPr marL="0" indent="0">
              <a:lnSpc>
                <a:spcPct val="120000"/>
              </a:lnSpc>
              <a:spcBef>
                <a:spcPts val="0"/>
              </a:spcBef>
              <a:buNone/>
            </a:pPr>
            <a:r>
              <a:rPr lang="en-GB" sz="1800" dirty="0" smtClean="0"/>
              <a:t>The University is responsible for demonstrating that we comply with the six principles</a:t>
            </a:r>
          </a:p>
          <a:p>
            <a:pPr marL="0" indent="0">
              <a:lnSpc>
                <a:spcPct val="120000"/>
              </a:lnSpc>
              <a:spcBef>
                <a:spcPts val="0"/>
              </a:spcBef>
              <a:buNone/>
            </a:pPr>
            <a:r>
              <a:rPr lang="en-GB" sz="1300" b="1" dirty="0" smtClean="0"/>
              <a:t>	</a:t>
            </a:r>
            <a:r>
              <a:rPr lang="en-GB" sz="1300" b="1" dirty="0"/>
              <a:t>	</a:t>
            </a:r>
            <a:endParaRPr lang="en-GB" sz="1300" dirty="0"/>
          </a:p>
          <a:p>
            <a:pPr marL="0" indent="0">
              <a:lnSpc>
                <a:spcPct val="120000"/>
              </a:lnSpc>
              <a:spcBef>
                <a:spcPts val="0"/>
              </a:spcBef>
              <a:buNone/>
            </a:pPr>
            <a:endParaRPr lang="en-GB" sz="1200" dirty="0"/>
          </a:p>
          <a:p>
            <a:pPr marL="0" indent="0">
              <a:buNone/>
            </a:pPr>
            <a:endParaRPr lang="en-GB" sz="1200" dirty="0"/>
          </a:p>
        </p:txBody>
      </p:sp>
    </p:spTree>
    <p:extLst>
      <p:ext uri="{BB962C8B-B14F-4D97-AF65-F5344CB8AC3E}">
        <p14:creationId xmlns:p14="http://schemas.microsoft.com/office/powerpoint/2010/main" val="3472287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5342" y="375222"/>
            <a:ext cx="8504904" cy="1143000"/>
          </a:xfrm>
        </p:spPr>
        <p:txBody>
          <a:bodyPr>
            <a:normAutofit/>
          </a:bodyPr>
          <a:lstStyle/>
          <a:p>
            <a:r>
              <a:rPr lang="en-GB" sz="4400" b="1" dirty="0" smtClean="0"/>
              <a:t>What is the GDPR</a:t>
            </a:r>
            <a:endParaRPr lang="en-GB" sz="4400" b="1" dirty="0"/>
          </a:p>
        </p:txBody>
      </p:sp>
      <p:sp>
        <p:nvSpPr>
          <p:cNvPr id="3" name="Content Placeholder 2"/>
          <p:cNvSpPr>
            <a:spLocks noGrp="1"/>
          </p:cNvSpPr>
          <p:nvPr>
            <p:ph idx="1"/>
          </p:nvPr>
        </p:nvSpPr>
        <p:spPr>
          <a:xfrm>
            <a:off x="1229032" y="2015613"/>
            <a:ext cx="9831078" cy="3775588"/>
          </a:xfrm>
        </p:spPr>
        <p:txBody>
          <a:bodyPr>
            <a:normAutofit/>
          </a:bodyPr>
          <a:lstStyle/>
          <a:p>
            <a:pPr marL="0" indent="0">
              <a:lnSpc>
                <a:spcPct val="120000"/>
              </a:lnSpc>
              <a:spcBef>
                <a:spcPts val="0"/>
              </a:spcBef>
              <a:buNone/>
            </a:pPr>
            <a:r>
              <a:rPr lang="en-GB" dirty="0" smtClean="0"/>
              <a:t>At </a:t>
            </a:r>
            <a:r>
              <a:rPr lang="en-GB" dirty="0"/>
              <a:t>the end of 2015, the European Parliament and Council agreed a final draft of </a:t>
            </a:r>
            <a:r>
              <a:rPr lang="en-GB" dirty="0" smtClean="0"/>
              <a:t>the General Data Protection Regulation which </a:t>
            </a:r>
            <a:r>
              <a:rPr lang="en-GB" dirty="0"/>
              <a:t>will apply in the </a:t>
            </a:r>
            <a:r>
              <a:rPr lang="en-GB" dirty="0" smtClean="0"/>
              <a:t>UK from </a:t>
            </a:r>
            <a:r>
              <a:rPr lang="en-GB" sz="2400" b="1" u="sng" dirty="0"/>
              <a:t>25 May 2018</a:t>
            </a:r>
            <a:r>
              <a:rPr lang="en-GB" dirty="0"/>
              <a:t>.</a:t>
            </a:r>
          </a:p>
          <a:p>
            <a:pPr marL="0" indent="0">
              <a:lnSpc>
                <a:spcPct val="120000"/>
              </a:lnSpc>
              <a:spcBef>
                <a:spcPts val="0"/>
              </a:spcBef>
              <a:buNone/>
            </a:pPr>
            <a:endParaRPr lang="en-GB" dirty="0"/>
          </a:p>
          <a:p>
            <a:pPr marL="0" indent="0">
              <a:lnSpc>
                <a:spcPct val="120000"/>
              </a:lnSpc>
              <a:spcBef>
                <a:spcPts val="0"/>
              </a:spcBef>
              <a:buNone/>
            </a:pPr>
            <a:r>
              <a:rPr lang="en-GB" dirty="0" smtClean="0"/>
              <a:t>The GDPR lays down rules relating to the protection of fundamental rights and freedoms of natural persons, and in particular their right to the protection of personal data. </a:t>
            </a:r>
          </a:p>
          <a:p>
            <a:pPr marL="0" indent="0">
              <a:lnSpc>
                <a:spcPct val="120000"/>
              </a:lnSpc>
              <a:spcBef>
                <a:spcPts val="0"/>
              </a:spcBef>
              <a:buNone/>
            </a:pPr>
            <a:endParaRPr lang="en-GB" dirty="0"/>
          </a:p>
          <a:p>
            <a:pPr marL="0" indent="0">
              <a:lnSpc>
                <a:spcPct val="120000"/>
              </a:lnSpc>
              <a:spcBef>
                <a:spcPts val="0"/>
              </a:spcBef>
              <a:buNone/>
            </a:pPr>
            <a:r>
              <a:rPr lang="en-GB" dirty="0" smtClean="0"/>
              <a:t>It aims to improve </a:t>
            </a:r>
            <a:r>
              <a:rPr lang="en-GB" dirty="0"/>
              <a:t>consumer protection and general levels of privacy </a:t>
            </a:r>
            <a:r>
              <a:rPr lang="en-GB" dirty="0" smtClean="0"/>
              <a:t>for individuals, includes mandatory </a:t>
            </a:r>
            <a:r>
              <a:rPr lang="en-GB" dirty="0"/>
              <a:t>reporting of data protection breaches and </a:t>
            </a:r>
            <a:r>
              <a:rPr lang="en-GB" dirty="0" smtClean="0"/>
              <a:t>has an increased emphasis </a:t>
            </a:r>
            <a:r>
              <a:rPr lang="en-GB" dirty="0"/>
              <a:t>on gaining explicit consent to process information. </a:t>
            </a:r>
          </a:p>
          <a:p>
            <a:pPr marL="0" indent="0">
              <a:lnSpc>
                <a:spcPct val="120000"/>
              </a:lnSpc>
              <a:spcBef>
                <a:spcPts val="0"/>
              </a:spcBef>
              <a:buNone/>
            </a:pPr>
            <a:endParaRPr lang="en-GB" dirty="0"/>
          </a:p>
        </p:txBody>
      </p:sp>
    </p:spTree>
    <p:extLst>
      <p:ext uri="{BB962C8B-B14F-4D97-AF65-F5344CB8AC3E}">
        <p14:creationId xmlns:p14="http://schemas.microsoft.com/office/powerpoint/2010/main" val="34083219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1307690" y="639097"/>
            <a:ext cx="10046110" cy="953729"/>
          </a:xfrm>
        </p:spPr>
        <p:txBody>
          <a:bodyPr>
            <a:normAutofit/>
          </a:bodyPr>
          <a:lstStyle/>
          <a:p>
            <a:pPr algn="l">
              <a:lnSpc>
                <a:spcPct val="90000"/>
              </a:lnSpc>
            </a:pPr>
            <a:r>
              <a:rPr lang="en-GB" sz="2800" b="1" dirty="0" smtClean="0"/>
              <a:t>Data </a:t>
            </a:r>
            <a:r>
              <a:rPr lang="en-GB" sz="2800" b="1" dirty="0"/>
              <a:t>processed lawfully, fairly </a:t>
            </a:r>
            <a:r>
              <a:rPr lang="en-GB" sz="2800" b="1" dirty="0" smtClean="0"/>
              <a:t>and </a:t>
            </a:r>
            <a:r>
              <a:rPr lang="en-GB" sz="2800" b="1" dirty="0"/>
              <a:t>in a transparent manner</a:t>
            </a:r>
            <a:endParaRPr lang="en-GB" sz="2400" b="1" dirty="0"/>
          </a:p>
        </p:txBody>
      </p:sp>
      <p:sp>
        <p:nvSpPr>
          <p:cNvPr id="191491" name="Rectangle 3"/>
          <p:cNvSpPr>
            <a:spLocks noGrp="1" noChangeArrowheads="1"/>
          </p:cNvSpPr>
          <p:nvPr>
            <p:ph idx="1"/>
          </p:nvPr>
        </p:nvSpPr>
        <p:spPr>
          <a:xfrm>
            <a:off x="1221659" y="1799304"/>
            <a:ext cx="10515600" cy="4572000"/>
          </a:xfrm>
        </p:spPr>
        <p:txBody>
          <a:bodyPr>
            <a:noAutofit/>
          </a:bodyPr>
          <a:lstStyle/>
          <a:p>
            <a:pPr marL="0" lvl="1" indent="0">
              <a:lnSpc>
                <a:spcPct val="120000"/>
              </a:lnSpc>
              <a:spcBef>
                <a:spcPts val="0"/>
              </a:spcBef>
              <a:buNone/>
            </a:pPr>
            <a:r>
              <a:rPr lang="en-GB" sz="1300" b="1" dirty="0" smtClean="0">
                <a:latin typeface="+mj-lt"/>
              </a:rPr>
              <a:t>Lawfulness</a:t>
            </a:r>
            <a:endParaRPr lang="en-GB" sz="1300" b="1" dirty="0">
              <a:latin typeface="+mj-lt"/>
            </a:endParaRPr>
          </a:p>
          <a:p>
            <a:pPr marL="0" lvl="1" indent="0">
              <a:lnSpc>
                <a:spcPct val="120000"/>
              </a:lnSpc>
              <a:spcBef>
                <a:spcPts val="0"/>
              </a:spcBef>
              <a:buNone/>
            </a:pPr>
            <a:r>
              <a:rPr lang="en-GB" sz="1300" dirty="0" smtClean="0">
                <a:latin typeface="+mj-lt"/>
              </a:rPr>
              <a:t>What are your grounds </a:t>
            </a:r>
            <a:r>
              <a:rPr lang="en-GB" sz="1300" dirty="0">
                <a:latin typeface="+mj-lt"/>
              </a:rPr>
              <a:t>for processing </a:t>
            </a:r>
            <a:r>
              <a:rPr lang="en-GB" sz="1300" dirty="0" smtClean="0">
                <a:latin typeface="+mj-lt"/>
              </a:rPr>
              <a:t>both personal </a:t>
            </a:r>
            <a:r>
              <a:rPr lang="en-GB" sz="1300" dirty="0">
                <a:latin typeface="+mj-lt"/>
              </a:rPr>
              <a:t>data and </a:t>
            </a:r>
            <a:r>
              <a:rPr lang="en-GB" sz="1300" dirty="0" smtClean="0">
                <a:latin typeface="+mj-lt"/>
              </a:rPr>
              <a:t>special </a:t>
            </a:r>
            <a:r>
              <a:rPr lang="en-GB" sz="1300" dirty="0">
                <a:latin typeface="+mj-lt"/>
              </a:rPr>
              <a:t>categories </a:t>
            </a:r>
            <a:r>
              <a:rPr lang="en-GB" sz="1300" dirty="0" smtClean="0">
                <a:latin typeface="+mj-lt"/>
              </a:rPr>
              <a:t>data</a:t>
            </a:r>
            <a:r>
              <a:rPr lang="en-GB" sz="1300" dirty="0">
                <a:latin typeface="+mj-lt"/>
              </a:rPr>
              <a:t>?</a:t>
            </a:r>
            <a:r>
              <a:rPr lang="en-GB" sz="1300" dirty="0" smtClean="0">
                <a:latin typeface="+mj-lt"/>
              </a:rPr>
              <a:t> There are no grounds for “it may be useful”. Remember consent is only one of the grounds you can rely on there may be others that are relevant. If you are relying on consent ensure the quality of this consent – does it meet the new requirements?</a:t>
            </a:r>
            <a:endParaRPr lang="en-GB" sz="1300" dirty="0">
              <a:latin typeface="+mj-lt"/>
            </a:endParaRPr>
          </a:p>
          <a:p>
            <a:pPr marL="0" lvl="1" indent="0">
              <a:lnSpc>
                <a:spcPct val="120000"/>
              </a:lnSpc>
              <a:spcBef>
                <a:spcPts val="0"/>
              </a:spcBef>
              <a:buNone/>
            </a:pPr>
            <a:endParaRPr lang="en-GB" sz="1300" b="1" dirty="0" smtClean="0">
              <a:latin typeface="+mj-lt"/>
            </a:endParaRPr>
          </a:p>
          <a:p>
            <a:pPr marL="0" lvl="1" indent="0">
              <a:lnSpc>
                <a:spcPct val="120000"/>
              </a:lnSpc>
              <a:spcBef>
                <a:spcPts val="0"/>
              </a:spcBef>
              <a:buNone/>
            </a:pPr>
            <a:r>
              <a:rPr lang="en-GB" sz="1300" b="1" dirty="0" smtClean="0">
                <a:latin typeface="+mj-lt"/>
              </a:rPr>
              <a:t>Fairness</a:t>
            </a:r>
            <a:endParaRPr lang="en-GB" sz="1300" b="1" dirty="0">
              <a:latin typeface="+mj-lt"/>
            </a:endParaRPr>
          </a:p>
          <a:p>
            <a:pPr marL="0" lvl="1" indent="0">
              <a:lnSpc>
                <a:spcPct val="120000"/>
              </a:lnSpc>
              <a:spcBef>
                <a:spcPts val="0"/>
              </a:spcBef>
              <a:buNone/>
            </a:pPr>
            <a:r>
              <a:rPr lang="en-GB" sz="1300" dirty="0" smtClean="0">
                <a:latin typeface="+mj-lt"/>
              </a:rPr>
              <a:t>If you </a:t>
            </a:r>
            <a:r>
              <a:rPr lang="en-GB" sz="1300" dirty="0">
                <a:latin typeface="+mj-lt"/>
              </a:rPr>
              <a:t>are relying on consent it must be a freely given, specified, informed and unambiguous indication of an individual’s wishes. </a:t>
            </a:r>
            <a:r>
              <a:rPr lang="en-GB" sz="1300" dirty="0" smtClean="0">
                <a:latin typeface="+mj-lt"/>
              </a:rPr>
              <a:t>Ensure </a:t>
            </a:r>
            <a:r>
              <a:rPr lang="en-GB" sz="1300" dirty="0">
                <a:latin typeface="+mj-lt"/>
              </a:rPr>
              <a:t>there is a form of clear affirmative action – a </a:t>
            </a:r>
            <a:r>
              <a:rPr lang="en-GB" sz="1300" b="1" dirty="0">
                <a:latin typeface="+mj-lt"/>
              </a:rPr>
              <a:t>“positive opt in</a:t>
            </a:r>
            <a:r>
              <a:rPr lang="en-GB" sz="1300" b="1" dirty="0" smtClean="0">
                <a:latin typeface="+mj-lt"/>
              </a:rPr>
              <a:t>”</a:t>
            </a:r>
            <a:r>
              <a:rPr lang="en-GB" sz="1300" dirty="0" smtClean="0">
                <a:latin typeface="+mj-lt"/>
              </a:rPr>
              <a:t>. What information are you giving individuals in order for them to make the choice.</a:t>
            </a:r>
          </a:p>
          <a:p>
            <a:pPr marL="0" lvl="1" indent="0">
              <a:lnSpc>
                <a:spcPct val="120000"/>
              </a:lnSpc>
              <a:spcBef>
                <a:spcPts val="0"/>
              </a:spcBef>
              <a:buNone/>
            </a:pPr>
            <a:endParaRPr lang="en-GB" sz="1300" dirty="0">
              <a:latin typeface="+mj-lt"/>
            </a:endParaRPr>
          </a:p>
          <a:p>
            <a:pPr marL="0" indent="0">
              <a:buNone/>
            </a:pPr>
            <a:r>
              <a:rPr lang="en-GB" sz="1300" b="1" dirty="0" smtClean="0">
                <a:latin typeface="+mj-lt"/>
              </a:rPr>
              <a:t>Transparency</a:t>
            </a:r>
            <a:endParaRPr lang="en-GB" sz="1300" b="1" dirty="0">
              <a:latin typeface="+mj-lt"/>
            </a:endParaRPr>
          </a:p>
          <a:p>
            <a:pPr marL="0" indent="0">
              <a:buNone/>
            </a:pPr>
            <a:r>
              <a:rPr lang="en-GB" sz="1300" dirty="0" smtClean="0">
                <a:latin typeface="+mj-lt"/>
              </a:rPr>
              <a:t>The University’s privacy notice will be updated, however consider whether you need your own privacy notice for specific processing activities. Make sure that any notices you use are comprehensive </a:t>
            </a:r>
            <a:r>
              <a:rPr lang="en-GB" sz="1300" dirty="0">
                <a:latin typeface="+mj-lt"/>
              </a:rPr>
              <a:t>and </a:t>
            </a:r>
            <a:r>
              <a:rPr lang="en-GB" sz="1300" dirty="0" smtClean="0">
                <a:latin typeface="+mj-lt"/>
              </a:rPr>
              <a:t>clear, written in plain language, in an easily accessible format. </a:t>
            </a:r>
            <a:endParaRPr lang="en-GB" sz="1300" dirty="0">
              <a:latin typeface="+mj-lt"/>
            </a:endParaRPr>
          </a:p>
          <a:p>
            <a:pPr marL="0" indent="0">
              <a:buNone/>
            </a:pPr>
            <a:r>
              <a:rPr lang="en-GB" sz="1300" dirty="0">
                <a:latin typeface="+mj-lt"/>
              </a:rPr>
              <a:t>Where is the information located? Can the </a:t>
            </a:r>
            <a:r>
              <a:rPr lang="en-GB" sz="1300" dirty="0" smtClean="0">
                <a:latin typeface="+mj-lt"/>
              </a:rPr>
              <a:t>individual reasonably </a:t>
            </a:r>
            <a:r>
              <a:rPr lang="en-GB" sz="1300" dirty="0">
                <a:latin typeface="+mj-lt"/>
              </a:rPr>
              <a:t>be expected to locate </a:t>
            </a:r>
            <a:r>
              <a:rPr lang="en-GB" sz="1300" dirty="0" smtClean="0">
                <a:latin typeface="+mj-lt"/>
              </a:rPr>
              <a:t>the privacy notice, </a:t>
            </a:r>
            <a:r>
              <a:rPr lang="en-GB" sz="1300" dirty="0">
                <a:latin typeface="+mj-lt"/>
              </a:rPr>
              <a:t>and to make an informed decision </a:t>
            </a:r>
            <a:r>
              <a:rPr lang="en-GB" sz="1300" dirty="0" smtClean="0">
                <a:latin typeface="+mj-lt"/>
              </a:rPr>
              <a:t>to grant consent (where necessary)? </a:t>
            </a:r>
            <a:r>
              <a:rPr lang="en-GB" sz="1300" dirty="0">
                <a:latin typeface="+mj-lt"/>
              </a:rPr>
              <a:t>Are you informing the </a:t>
            </a:r>
            <a:r>
              <a:rPr lang="en-GB" sz="1300" dirty="0" smtClean="0">
                <a:latin typeface="+mj-lt"/>
              </a:rPr>
              <a:t>individual why </a:t>
            </a:r>
            <a:r>
              <a:rPr lang="en-GB" sz="1300" dirty="0">
                <a:latin typeface="+mj-lt"/>
              </a:rPr>
              <a:t>you are collecting the data, and what grounds you are relying on? (i.e. if you are not relying on consent what are you relying on, make this clear</a:t>
            </a:r>
            <a:r>
              <a:rPr lang="en-GB" sz="1300" dirty="0" smtClean="0">
                <a:latin typeface="+mj-lt"/>
              </a:rPr>
              <a:t>)</a:t>
            </a:r>
          </a:p>
          <a:p>
            <a:pPr marL="0" indent="0">
              <a:buNone/>
            </a:pPr>
            <a:r>
              <a:rPr lang="en-GB" sz="1300" dirty="0" smtClean="0">
                <a:latin typeface="+mj-lt"/>
              </a:rPr>
              <a:t>Make a decision up front on issues such as archiving so that you can inform the individuals how long you will be keeping their data for. </a:t>
            </a:r>
            <a:endParaRPr lang="en-GB" sz="1300" dirty="0">
              <a:latin typeface="+mj-lt"/>
            </a:endParaRPr>
          </a:p>
        </p:txBody>
      </p:sp>
    </p:spTree>
    <p:extLst>
      <p:ext uri="{BB962C8B-B14F-4D97-AF65-F5344CB8AC3E}">
        <p14:creationId xmlns:p14="http://schemas.microsoft.com/office/powerpoint/2010/main" val="5504108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219200" y="381000"/>
            <a:ext cx="8829368" cy="1143000"/>
          </a:xfrm>
        </p:spPr>
        <p:txBody>
          <a:bodyPr>
            <a:noAutofit/>
          </a:bodyPr>
          <a:lstStyle/>
          <a:p>
            <a:pPr algn="l">
              <a:lnSpc>
                <a:spcPct val="90000"/>
              </a:lnSpc>
            </a:pPr>
            <a:r>
              <a:rPr lang="en-GB" sz="2400" b="1" dirty="0"/>
              <a:t>Data obtained for specified, explicit and legitimate purposes and not further processed in a manner that is incompatible with those purposes </a:t>
            </a:r>
          </a:p>
        </p:txBody>
      </p:sp>
      <p:sp>
        <p:nvSpPr>
          <p:cNvPr id="120835" name="Rectangle 3"/>
          <p:cNvSpPr>
            <a:spLocks noGrp="1" noChangeArrowheads="1"/>
          </p:cNvSpPr>
          <p:nvPr>
            <p:ph idx="1"/>
          </p:nvPr>
        </p:nvSpPr>
        <p:spPr>
          <a:xfrm>
            <a:off x="1219200" y="1845734"/>
            <a:ext cx="9936480" cy="4023360"/>
          </a:xfrm>
        </p:spPr>
        <p:txBody>
          <a:bodyPr>
            <a:normAutofit fontScale="62500" lnSpcReduction="20000"/>
          </a:bodyPr>
          <a:lstStyle/>
          <a:p>
            <a:pPr marL="0" indent="0">
              <a:lnSpc>
                <a:spcPct val="110000"/>
              </a:lnSpc>
              <a:spcBef>
                <a:spcPts val="0"/>
              </a:spcBef>
              <a:buNone/>
            </a:pPr>
            <a:r>
              <a:rPr lang="en-GB" b="1" dirty="0" smtClean="0"/>
              <a:t>Purpose Limitation</a:t>
            </a:r>
          </a:p>
          <a:p>
            <a:pPr marL="0" indent="0">
              <a:lnSpc>
                <a:spcPct val="110000"/>
              </a:lnSpc>
              <a:spcBef>
                <a:spcPts val="0"/>
              </a:spcBef>
              <a:buNone/>
            </a:pPr>
            <a:endParaRPr lang="en-GB" b="1" dirty="0"/>
          </a:p>
          <a:p>
            <a:pPr marL="0" indent="0">
              <a:lnSpc>
                <a:spcPct val="110000"/>
              </a:lnSpc>
              <a:spcBef>
                <a:spcPts val="0"/>
              </a:spcBef>
              <a:buNone/>
            </a:pPr>
            <a:r>
              <a:rPr lang="en-GB" sz="2000" dirty="0" smtClean="0"/>
              <a:t>Decide what your basis is for collecting </a:t>
            </a:r>
            <a:r>
              <a:rPr lang="en-GB" sz="2000" dirty="0"/>
              <a:t>the personal </a:t>
            </a:r>
            <a:r>
              <a:rPr lang="en-GB" sz="2000" dirty="0" smtClean="0"/>
              <a:t>information / special categories information and make this known to the individuals concerned e.g. in any T&amp;Cs, on your website, in any literature. </a:t>
            </a:r>
          </a:p>
          <a:p>
            <a:pPr marL="0" indent="0">
              <a:lnSpc>
                <a:spcPct val="110000"/>
              </a:lnSpc>
              <a:spcBef>
                <a:spcPts val="0"/>
              </a:spcBef>
              <a:buNone/>
            </a:pPr>
            <a:endParaRPr lang="en-GB" sz="2000" dirty="0"/>
          </a:p>
          <a:p>
            <a:pPr marL="0" indent="0">
              <a:lnSpc>
                <a:spcPct val="110000"/>
              </a:lnSpc>
              <a:spcBef>
                <a:spcPts val="0"/>
              </a:spcBef>
              <a:buNone/>
            </a:pPr>
            <a:r>
              <a:rPr lang="en-GB" sz="2000" dirty="0" smtClean="0"/>
              <a:t>Make sure you consider whether you need to draft your own privacy policy for the processing, or whether you link to the University policy. Have a clear data collection statement which is explicit with regard to use of the data. This is essential in order to </a:t>
            </a:r>
            <a:r>
              <a:rPr lang="en-GB" sz="2000" dirty="0"/>
              <a:t>ensure </a:t>
            </a:r>
            <a:r>
              <a:rPr lang="en-GB" sz="2000" dirty="0" smtClean="0"/>
              <a:t>specified</a:t>
            </a:r>
            <a:r>
              <a:rPr lang="en-GB" sz="2000" dirty="0"/>
              <a:t>, informed and unambiguous </a:t>
            </a:r>
            <a:r>
              <a:rPr lang="en-GB" sz="2000" dirty="0" smtClean="0"/>
              <a:t>consent. Make sure you include the retention period for the data.</a:t>
            </a:r>
          </a:p>
          <a:p>
            <a:pPr marL="0" indent="0">
              <a:lnSpc>
                <a:spcPct val="110000"/>
              </a:lnSpc>
              <a:spcBef>
                <a:spcPts val="0"/>
              </a:spcBef>
              <a:buNone/>
            </a:pPr>
            <a:endParaRPr lang="en-GB" dirty="0"/>
          </a:p>
          <a:p>
            <a:pPr marL="0" indent="0">
              <a:lnSpc>
                <a:spcPct val="110000"/>
              </a:lnSpc>
              <a:spcBef>
                <a:spcPts val="0"/>
              </a:spcBef>
              <a:buNone/>
            </a:pPr>
            <a:r>
              <a:rPr lang="en-GB" sz="2000" dirty="0" smtClean="0"/>
              <a:t>The GDPR also sets out rules on factors to be taken into account to asses whether a new processing purposes fits with the purpose originally communicated to the individual:</a:t>
            </a:r>
          </a:p>
          <a:p>
            <a:pPr marL="0" indent="0">
              <a:lnSpc>
                <a:spcPct val="110000"/>
              </a:lnSpc>
              <a:spcBef>
                <a:spcPts val="0"/>
              </a:spcBef>
              <a:buNone/>
            </a:pPr>
            <a:endParaRPr lang="en-GB" sz="2000" dirty="0" smtClean="0"/>
          </a:p>
          <a:p>
            <a:pPr lvl="1">
              <a:lnSpc>
                <a:spcPct val="110000"/>
              </a:lnSpc>
              <a:spcBef>
                <a:spcPts val="0"/>
              </a:spcBef>
              <a:buFontTx/>
              <a:buChar char="-"/>
            </a:pPr>
            <a:r>
              <a:rPr lang="en-GB" dirty="0" smtClean="0"/>
              <a:t>Is there any link between the original and proposed new purpose?</a:t>
            </a:r>
          </a:p>
          <a:p>
            <a:pPr lvl="1">
              <a:lnSpc>
                <a:spcPct val="110000"/>
              </a:lnSpc>
              <a:spcBef>
                <a:spcPts val="0"/>
              </a:spcBef>
              <a:buFontTx/>
              <a:buChar char="-"/>
            </a:pPr>
            <a:r>
              <a:rPr lang="en-GB" dirty="0" smtClean="0"/>
              <a:t>The context in which the data was collected</a:t>
            </a:r>
          </a:p>
          <a:p>
            <a:pPr lvl="1">
              <a:lnSpc>
                <a:spcPct val="110000"/>
              </a:lnSpc>
              <a:spcBef>
                <a:spcPts val="0"/>
              </a:spcBef>
              <a:buFontTx/>
              <a:buChar char="-"/>
            </a:pPr>
            <a:r>
              <a:rPr lang="en-GB" dirty="0" smtClean="0"/>
              <a:t>The nature of the data (is it special category or criminal offence data)</a:t>
            </a:r>
          </a:p>
          <a:p>
            <a:pPr lvl="1">
              <a:lnSpc>
                <a:spcPct val="110000"/>
              </a:lnSpc>
              <a:spcBef>
                <a:spcPts val="0"/>
              </a:spcBef>
              <a:buFontTx/>
              <a:buChar char="-"/>
            </a:pPr>
            <a:r>
              <a:rPr lang="en-GB" dirty="0" smtClean="0"/>
              <a:t>The possible consequence of the new processing</a:t>
            </a:r>
          </a:p>
          <a:p>
            <a:pPr lvl="1">
              <a:lnSpc>
                <a:spcPct val="110000"/>
              </a:lnSpc>
              <a:spcBef>
                <a:spcPts val="0"/>
              </a:spcBef>
              <a:buFontTx/>
              <a:buChar char="-"/>
            </a:pPr>
            <a:r>
              <a:rPr lang="en-GB" dirty="0" smtClean="0"/>
              <a:t>The existence of safeguards such as </a:t>
            </a:r>
            <a:r>
              <a:rPr lang="en-GB" dirty="0" err="1" smtClean="0"/>
              <a:t>pseudoanonymisation</a:t>
            </a:r>
            <a:r>
              <a:rPr lang="en-GB" dirty="0" smtClean="0"/>
              <a:t> / encryption</a:t>
            </a:r>
          </a:p>
          <a:p>
            <a:pPr lvl="1">
              <a:lnSpc>
                <a:spcPct val="110000"/>
              </a:lnSpc>
              <a:spcBef>
                <a:spcPts val="0"/>
              </a:spcBef>
              <a:buFontTx/>
              <a:buChar char="-"/>
            </a:pPr>
            <a:endParaRPr lang="en-GB" dirty="0" smtClean="0"/>
          </a:p>
          <a:p>
            <a:pPr marL="0" lvl="1" indent="0">
              <a:lnSpc>
                <a:spcPct val="110000"/>
              </a:lnSpc>
              <a:spcBef>
                <a:spcPts val="0"/>
              </a:spcBef>
              <a:buNone/>
            </a:pPr>
            <a:r>
              <a:rPr lang="en-GB" sz="2000" dirty="0" smtClean="0"/>
              <a:t>Processing for archival purposes in the public interest, for scientific and historical research purpose or statistical purposes should be considered compatible with the original purpose.</a:t>
            </a:r>
          </a:p>
        </p:txBody>
      </p:sp>
    </p:spTree>
    <p:extLst>
      <p:ext uri="{BB962C8B-B14F-4D97-AF65-F5344CB8AC3E}">
        <p14:creationId xmlns:p14="http://schemas.microsoft.com/office/powerpoint/2010/main" val="5756044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209368" y="365125"/>
            <a:ext cx="9704438" cy="1088771"/>
          </a:xfrm>
        </p:spPr>
        <p:txBody>
          <a:bodyPr>
            <a:normAutofit/>
          </a:bodyPr>
          <a:lstStyle/>
          <a:p>
            <a:pPr algn="l"/>
            <a:r>
              <a:rPr lang="en-GB" sz="2800" b="1" dirty="0"/>
              <a:t>Data processed is adequate, relevant and limited to what is necessary </a:t>
            </a:r>
          </a:p>
        </p:txBody>
      </p:sp>
      <p:sp>
        <p:nvSpPr>
          <p:cNvPr id="141315" name="Rectangle 3"/>
          <p:cNvSpPr>
            <a:spLocks noGrp="1" noChangeArrowheads="1"/>
          </p:cNvSpPr>
          <p:nvPr>
            <p:ph idx="1"/>
          </p:nvPr>
        </p:nvSpPr>
        <p:spPr/>
        <p:txBody>
          <a:bodyPr>
            <a:normAutofit/>
          </a:bodyPr>
          <a:lstStyle/>
          <a:p>
            <a:pPr marL="0" indent="0">
              <a:spcBef>
                <a:spcPts val="0"/>
              </a:spcBef>
              <a:buNone/>
            </a:pPr>
            <a:r>
              <a:rPr lang="en-GB" b="1" dirty="0" smtClean="0"/>
              <a:t>Data minimisation</a:t>
            </a:r>
          </a:p>
          <a:p>
            <a:pPr marL="0" indent="0">
              <a:spcBef>
                <a:spcPts val="0"/>
              </a:spcBef>
              <a:buNone/>
            </a:pPr>
            <a:endParaRPr lang="en-GB" dirty="0" smtClean="0"/>
          </a:p>
          <a:p>
            <a:pPr marL="0" indent="0">
              <a:spcBef>
                <a:spcPts val="0"/>
              </a:spcBef>
              <a:buNone/>
            </a:pPr>
            <a:r>
              <a:rPr lang="en-GB" sz="2000" dirty="0" smtClean="0"/>
              <a:t>Only collect and use what you actually need in order to carry out the purpose, and importantly, only what is compatible with the reasons and purposes which the individuals were informed of, or the purposes for which you are legally entitled to hold the information.*</a:t>
            </a:r>
          </a:p>
          <a:p>
            <a:pPr marL="0" indent="0">
              <a:spcBef>
                <a:spcPts val="0"/>
              </a:spcBef>
              <a:buNone/>
            </a:pPr>
            <a:endParaRPr lang="en-GB" sz="2000" dirty="0"/>
          </a:p>
          <a:p>
            <a:pPr marL="0" indent="0">
              <a:spcBef>
                <a:spcPts val="0"/>
              </a:spcBef>
              <a:buNone/>
            </a:pPr>
            <a:r>
              <a:rPr lang="en-GB" sz="2000" dirty="0" smtClean="0"/>
              <a:t>	*</a:t>
            </a:r>
            <a:r>
              <a:rPr lang="en-GB" sz="2000" dirty="0"/>
              <a:t>Always refer back to your </a:t>
            </a:r>
            <a:r>
              <a:rPr lang="en-GB" sz="2000" dirty="0" smtClean="0"/>
              <a:t>privacy notice / data collection notice</a:t>
            </a:r>
          </a:p>
          <a:p>
            <a:pPr marL="0" indent="0">
              <a:spcBef>
                <a:spcPts val="0"/>
              </a:spcBef>
              <a:buNone/>
            </a:pPr>
            <a:endParaRPr lang="en-GB" sz="2000" dirty="0" smtClean="0"/>
          </a:p>
          <a:p>
            <a:pPr marL="0" indent="0">
              <a:spcBef>
                <a:spcPts val="0"/>
              </a:spcBef>
              <a:buNone/>
            </a:pPr>
            <a:r>
              <a:rPr lang="en-GB" sz="2000" dirty="0" smtClean="0"/>
              <a:t>Importantly don’t collect (or hold) any data “in case it might come in handy”</a:t>
            </a:r>
          </a:p>
          <a:p>
            <a:pPr marL="0" indent="0">
              <a:spcBef>
                <a:spcPts val="0"/>
              </a:spcBef>
              <a:buNone/>
            </a:pPr>
            <a:endParaRPr lang="en-GB" dirty="0"/>
          </a:p>
          <a:p>
            <a:pPr marL="0" indent="0">
              <a:spcBef>
                <a:spcPts val="0"/>
              </a:spcBef>
              <a:buNone/>
            </a:pPr>
            <a:endParaRPr lang="en-GB" dirty="0" smtClean="0"/>
          </a:p>
        </p:txBody>
      </p:sp>
    </p:spTree>
    <p:extLst>
      <p:ext uri="{BB962C8B-B14F-4D97-AF65-F5344CB8AC3E}">
        <p14:creationId xmlns:p14="http://schemas.microsoft.com/office/powerpoint/2010/main" val="28213567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1097280" y="286603"/>
            <a:ext cx="10058400" cy="1375049"/>
          </a:xfrm>
        </p:spPr>
        <p:txBody>
          <a:bodyPr>
            <a:normAutofit/>
          </a:bodyPr>
          <a:lstStyle/>
          <a:p>
            <a:pPr algn="l"/>
            <a:r>
              <a:rPr lang="en-GB" sz="2800" b="1" dirty="0"/>
              <a:t>Data is accurate and, where necessary, kept up to date </a:t>
            </a:r>
          </a:p>
        </p:txBody>
      </p:sp>
      <p:sp>
        <p:nvSpPr>
          <p:cNvPr id="143363" name="Rectangle 3"/>
          <p:cNvSpPr>
            <a:spLocks noGrp="1" noChangeArrowheads="1"/>
          </p:cNvSpPr>
          <p:nvPr>
            <p:ph idx="1"/>
          </p:nvPr>
        </p:nvSpPr>
        <p:spPr/>
        <p:txBody>
          <a:bodyPr>
            <a:normAutofit/>
          </a:bodyPr>
          <a:lstStyle/>
          <a:p>
            <a:pPr marL="0" indent="0">
              <a:spcBef>
                <a:spcPts val="0"/>
              </a:spcBef>
              <a:buNone/>
            </a:pPr>
            <a:r>
              <a:rPr lang="en-GB" sz="2200" b="1" dirty="0" smtClean="0"/>
              <a:t>Accuracy</a:t>
            </a:r>
          </a:p>
          <a:p>
            <a:pPr marL="0" indent="0">
              <a:spcBef>
                <a:spcPts val="0"/>
              </a:spcBef>
              <a:buNone/>
            </a:pPr>
            <a:endParaRPr lang="en-GB" sz="2200" dirty="0"/>
          </a:p>
          <a:p>
            <a:pPr marL="0" indent="0">
              <a:spcBef>
                <a:spcPts val="0"/>
              </a:spcBef>
              <a:buNone/>
            </a:pPr>
            <a:r>
              <a:rPr lang="en-GB" sz="2000" dirty="0" smtClean="0"/>
              <a:t>Make sure </a:t>
            </a:r>
            <a:r>
              <a:rPr lang="en-GB" sz="2000" dirty="0"/>
              <a:t>that any personal data, or special categories </a:t>
            </a:r>
            <a:r>
              <a:rPr lang="en-GB" sz="2000" dirty="0" smtClean="0"/>
              <a:t>data, </a:t>
            </a:r>
            <a:r>
              <a:rPr lang="en-GB" sz="2000" dirty="0"/>
              <a:t>collected is recorded accurately</a:t>
            </a:r>
            <a:r>
              <a:rPr lang="en-GB" sz="2000" dirty="0" smtClean="0"/>
              <a:t>. </a:t>
            </a:r>
          </a:p>
          <a:p>
            <a:pPr marL="0" indent="0">
              <a:spcBef>
                <a:spcPts val="0"/>
              </a:spcBef>
              <a:buNone/>
            </a:pPr>
            <a:endParaRPr lang="en-GB" dirty="0" smtClean="0"/>
          </a:p>
          <a:p>
            <a:pPr marL="0" indent="0">
              <a:spcBef>
                <a:spcPts val="0"/>
              </a:spcBef>
              <a:buNone/>
            </a:pPr>
            <a:endParaRPr lang="en-GB" dirty="0"/>
          </a:p>
          <a:p>
            <a:pPr marL="0" indent="0">
              <a:spcBef>
                <a:spcPts val="0"/>
              </a:spcBef>
              <a:buNone/>
            </a:pPr>
            <a:r>
              <a:rPr lang="en-GB" sz="2000" dirty="0" smtClean="0"/>
              <a:t>Every reasonable step must be taken to ensure that any data found to be inaccurate is erased or rectified without delay, and in any event within a month of receiving </a:t>
            </a:r>
            <a:r>
              <a:rPr lang="en-GB" dirty="0"/>
              <a:t>a</a:t>
            </a:r>
            <a:r>
              <a:rPr lang="en-GB" sz="2000" dirty="0" smtClean="0"/>
              <a:t> request from the individual.</a:t>
            </a:r>
            <a:endParaRPr lang="en-GB" sz="2000" dirty="0"/>
          </a:p>
          <a:p>
            <a:pPr marL="0" indent="0">
              <a:spcBef>
                <a:spcPts val="0"/>
              </a:spcBef>
              <a:buNone/>
            </a:pPr>
            <a:endParaRPr lang="en-GB" sz="2000" dirty="0" smtClean="0"/>
          </a:p>
          <a:p>
            <a:pPr marL="0" indent="0">
              <a:spcBef>
                <a:spcPts val="0"/>
              </a:spcBef>
              <a:buNone/>
            </a:pPr>
            <a:endParaRPr lang="en-GB" sz="2000" dirty="0"/>
          </a:p>
          <a:p>
            <a:pPr marL="0" indent="0">
              <a:spcBef>
                <a:spcPts val="0"/>
              </a:spcBef>
              <a:buNone/>
            </a:pPr>
            <a:r>
              <a:rPr lang="en-GB" sz="2000" dirty="0"/>
              <a:t>The individual </a:t>
            </a:r>
            <a:r>
              <a:rPr lang="en-GB" sz="2000" dirty="0" smtClean="0"/>
              <a:t>needs to notify us of </a:t>
            </a:r>
            <a:r>
              <a:rPr lang="en-GB" sz="2000" dirty="0"/>
              <a:t>any change in their </a:t>
            </a:r>
            <a:r>
              <a:rPr lang="en-GB" sz="2000" dirty="0" smtClean="0"/>
              <a:t>data. However we should also check </a:t>
            </a:r>
            <a:r>
              <a:rPr lang="en-GB" sz="2000" dirty="0"/>
              <a:t>periodically to make sure </a:t>
            </a:r>
            <a:r>
              <a:rPr lang="en-GB" sz="2000" dirty="0" smtClean="0"/>
              <a:t>the data is </a:t>
            </a:r>
            <a:r>
              <a:rPr lang="en-GB" sz="2000" dirty="0"/>
              <a:t>still up to </a:t>
            </a:r>
            <a:r>
              <a:rPr lang="en-GB" sz="2000" dirty="0" smtClean="0"/>
              <a:t>date.</a:t>
            </a:r>
            <a:endParaRPr lang="en-GB" sz="2000" dirty="0"/>
          </a:p>
          <a:p>
            <a:pPr marL="0" indent="0">
              <a:spcBef>
                <a:spcPts val="0"/>
              </a:spcBef>
              <a:buNone/>
            </a:pPr>
            <a:endParaRPr lang="en-GB" sz="2000" dirty="0"/>
          </a:p>
        </p:txBody>
      </p:sp>
    </p:spTree>
    <p:extLst>
      <p:ext uri="{BB962C8B-B14F-4D97-AF65-F5344CB8AC3E}">
        <p14:creationId xmlns:p14="http://schemas.microsoft.com/office/powerpoint/2010/main" val="16971070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normAutofit/>
          </a:bodyPr>
          <a:lstStyle/>
          <a:p>
            <a:pPr algn="l"/>
            <a:r>
              <a:rPr lang="en-GB" sz="2800" b="1" dirty="0"/>
              <a:t>Data should not to be kept longer than is necessary for the purpose </a:t>
            </a:r>
          </a:p>
        </p:txBody>
      </p:sp>
      <p:sp>
        <p:nvSpPr>
          <p:cNvPr id="144387" name="Rectangle 3"/>
          <p:cNvSpPr>
            <a:spLocks noGrp="1" noChangeArrowheads="1"/>
          </p:cNvSpPr>
          <p:nvPr>
            <p:ph idx="1"/>
          </p:nvPr>
        </p:nvSpPr>
        <p:spPr/>
        <p:txBody>
          <a:bodyPr>
            <a:normAutofit fontScale="85000" lnSpcReduction="20000"/>
          </a:bodyPr>
          <a:lstStyle/>
          <a:p>
            <a:pPr>
              <a:lnSpc>
                <a:spcPct val="90000"/>
              </a:lnSpc>
              <a:buNone/>
            </a:pPr>
            <a:r>
              <a:rPr lang="en-GB" sz="2200" b="1" dirty="0" smtClean="0"/>
              <a:t>Storage Limitation</a:t>
            </a:r>
          </a:p>
          <a:p>
            <a:pPr>
              <a:lnSpc>
                <a:spcPct val="90000"/>
              </a:lnSpc>
              <a:buNone/>
            </a:pPr>
            <a:endParaRPr lang="en-GB" sz="1600" dirty="0"/>
          </a:p>
          <a:p>
            <a:pPr marL="0" indent="0">
              <a:lnSpc>
                <a:spcPct val="110000"/>
              </a:lnSpc>
              <a:spcBef>
                <a:spcPts val="0"/>
              </a:spcBef>
              <a:buNone/>
            </a:pPr>
            <a:r>
              <a:rPr lang="en-GB" sz="2000" dirty="0" smtClean="0"/>
              <a:t>We cannot hold </a:t>
            </a:r>
            <a:r>
              <a:rPr lang="en-GB" dirty="0" smtClean="0"/>
              <a:t>data </a:t>
            </a:r>
            <a:r>
              <a:rPr lang="en-GB" i="1" dirty="0" smtClean="0"/>
              <a:t>which permits identification of individuals</a:t>
            </a:r>
            <a:r>
              <a:rPr lang="en-GB" dirty="0" smtClean="0"/>
              <a:t> any longer than is necessary for the purpose </a:t>
            </a:r>
            <a:r>
              <a:rPr lang="en-GB" sz="2000" dirty="0" smtClean="0"/>
              <a:t>notified </a:t>
            </a:r>
            <a:r>
              <a:rPr lang="en-GB" sz="2000" dirty="0"/>
              <a:t>to the individual </a:t>
            </a:r>
            <a:r>
              <a:rPr lang="en-GB" sz="2000" dirty="0" smtClean="0"/>
              <a:t>in our privacy notice / data collection notice etc.</a:t>
            </a:r>
          </a:p>
          <a:p>
            <a:pPr marL="0" indent="0">
              <a:lnSpc>
                <a:spcPct val="110000"/>
              </a:lnSpc>
              <a:spcBef>
                <a:spcPts val="0"/>
              </a:spcBef>
              <a:buNone/>
            </a:pPr>
            <a:endParaRPr lang="en-GB" dirty="0"/>
          </a:p>
          <a:p>
            <a:pPr marL="0" indent="0">
              <a:lnSpc>
                <a:spcPct val="110000"/>
              </a:lnSpc>
              <a:spcBef>
                <a:spcPts val="0"/>
              </a:spcBef>
              <a:buNone/>
            </a:pPr>
            <a:r>
              <a:rPr lang="en-GB" sz="2000" dirty="0" smtClean="0"/>
              <a:t>Data can be held for longer as long as this is for the purpose of archiving, or for scientific or historical research, or for statistical purposes.  Remember that </a:t>
            </a:r>
            <a:r>
              <a:rPr lang="en-GB" dirty="0" smtClean="0"/>
              <a:t>when you have archived the data, or if you are using it for scientific /historical research or for statistical purposes it still comes under the principle requiring appropriate technical and organisational measures to be in place.  Consider </a:t>
            </a:r>
            <a:r>
              <a:rPr lang="en-GB" dirty="0" err="1" smtClean="0"/>
              <a:t>pseudoanonymisation</a:t>
            </a:r>
            <a:r>
              <a:rPr lang="en-GB" dirty="0" smtClean="0"/>
              <a:t> at this stage.</a:t>
            </a:r>
          </a:p>
          <a:p>
            <a:pPr marL="0" indent="0">
              <a:lnSpc>
                <a:spcPct val="110000"/>
              </a:lnSpc>
              <a:spcBef>
                <a:spcPts val="0"/>
              </a:spcBef>
              <a:buNone/>
            </a:pPr>
            <a:endParaRPr lang="en-GB" sz="2000" dirty="0"/>
          </a:p>
          <a:p>
            <a:pPr marL="0" indent="0">
              <a:lnSpc>
                <a:spcPct val="110000"/>
              </a:lnSpc>
              <a:spcBef>
                <a:spcPts val="0"/>
              </a:spcBef>
              <a:buNone/>
            </a:pPr>
            <a:r>
              <a:rPr lang="en-GB" sz="2000" dirty="0"/>
              <a:t>Once the purpose </a:t>
            </a:r>
            <a:r>
              <a:rPr lang="en-GB" sz="2000" dirty="0" smtClean="0"/>
              <a:t>for holding the data is </a:t>
            </a:r>
            <a:r>
              <a:rPr lang="en-GB" sz="2000" dirty="0"/>
              <a:t>no longer valid or the </a:t>
            </a:r>
            <a:r>
              <a:rPr lang="en-GB" sz="2000" dirty="0" smtClean="0"/>
              <a:t>assigned retention </a:t>
            </a:r>
            <a:r>
              <a:rPr lang="en-GB" sz="2000" dirty="0"/>
              <a:t>date </a:t>
            </a:r>
            <a:r>
              <a:rPr lang="en-GB" sz="2000" dirty="0" smtClean="0"/>
              <a:t>has passed you should </a:t>
            </a:r>
            <a:r>
              <a:rPr lang="en-GB" sz="2000" dirty="0"/>
              <a:t>not continue to hold the </a:t>
            </a:r>
            <a:r>
              <a:rPr lang="en-GB" sz="2000" dirty="0" smtClean="0"/>
              <a:t>information (see also principle 6)</a:t>
            </a:r>
            <a:endParaRPr lang="en-GB" sz="2000" dirty="0"/>
          </a:p>
          <a:p>
            <a:pPr marL="0" indent="0">
              <a:lnSpc>
                <a:spcPct val="110000"/>
              </a:lnSpc>
              <a:spcBef>
                <a:spcPts val="0"/>
              </a:spcBef>
              <a:buNone/>
            </a:pPr>
            <a:endParaRPr lang="en-GB" sz="2000" dirty="0"/>
          </a:p>
          <a:p>
            <a:pPr marL="0" indent="0">
              <a:lnSpc>
                <a:spcPct val="110000"/>
              </a:lnSpc>
              <a:spcBef>
                <a:spcPts val="0"/>
              </a:spcBef>
              <a:buNone/>
            </a:pPr>
            <a:r>
              <a:rPr lang="en-GB" sz="2000" dirty="0" smtClean="0"/>
              <a:t>We have a legal </a:t>
            </a:r>
            <a:r>
              <a:rPr lang="en-GB" sz="2000" dirty="0"/>
              <a:t>responsibility to make </a:t>
            </a:r>
            <a:r>
              <a:rPr lang="en-GB" sz="2000" dirty="0" smtClean="0"/>
              <a:t>sure that </a:t>
            </a:r>
            <a:r>
              <a:rPr lang="en-GB" sz="2000" dirty="0"/>
              <a:t>the information is held </a:t>
            </a:r>
            <a:r>
              <a:rPr lang="en-GB" sz="2000" dirty="0" smtClean="0"/>
              <a:t>securely, </a:t>
            </a:r>
            <a:r>
              <a:rPr lang="en-GB" sz="2000" b="1" dirty="0"/>
              <a:t>and</a:t>
            </a:r>
            <a:r>
              <a:rPr lang="en-GB" sz="2000" dirty="0"/>
              <a:t> that it is securely disposed of at the end of the retention period</a:t>
            </a:r>
            <a:endParaRPr lang="en-GB" sz="2000" dirty="0" smtClean="0"/>
          </a:p>
        </p:txBody>
      </p:sp>
    </p:spTree>
    <p:extLst>
      <p:ext uri="{BB962C8B-B14F-4D97-AF65-F5344CB8AC3E}">
        <p14:creationId xmlns:p14="http://schemas.microsoft.com/office/powerpoint/2010/main" val="201372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noAutofit/>
          </a:bodyPr>
          <a:lstStyle/>
          <a:p>
            <a:pPr algn="l"/>
            <a:r>
              <a:rPr lang="en-GB" sz="2800" b="1" dirty="0"/>
              <a:t>Appropriate technical and organisational measures against unauthorised or unlawful processing, loss, damage or destruction </a:t>
            </a:r>
          </a:p>
        </p:txBody>
      </p:sp>
      <p:sp>
        <p:nvSpPr>
          <p:cNvPr id="264195" name="Rectangle 3"/>
          <p:cNvSpPr>
            <a:spLocks noGrp="1" noChangeArrowheads="1"/>
          </p:cNvSpPr>
          <p:nvPr>
            <p:ph idx="1"/>
          </p:nvPr>
        </p:nvSpPr>
        <p:spPr/>
        <p:txBody>
          <a:bodyPr>
            <a:normAutofit fontScale="70000" lnSpcReduction="20000"/>
          </a:bodyPr>
          <a:lstStyle/>
          <a:p>
            <a:pPr marL="0" indent="0">
              <a:lnSpc>
                <a:spcPct val="120000"/>
              </a:lnSpc>
              <a:spcBef>
                <a:spcPts val="0"/>
              </a:spcBef>
              <a:buNone/>
            </a:pPr>
            <a:r>
              <a:rPr lang="en-GB" sz="2300" b="1" dirty="0" smtClean="0"/>
              <a:t>Integrity and confidentiality </a:t>
            </a:r>
          </a:p>
          <a:p>
            <a:pPr marL="0" indent="0">
              <a:lnSpc>
                <a:spcPct val="120000"/>
              </a:lnSpc>
              <a:spcBef>
                <a:spcPts val="0"/>
              </a:spcBef>
              <a:buNone/>
            </a:pPr>
            <a:endParaRPr lang="en-GB" sz="2000" dirty="0"/>
          </a:p>
          <a:p>
            <a:pPr marL="0" indent="0">
              <a:lnSpc>
                <a:spcPct val="120000"/>
              </a:lnSpc>
              <a:spcBef>
                <a:spcPts val="0"/>
              </a:spcBef>
              <a:buNone/>
            </a:pPr>
            <a:r>
              <a:rPr lang="en-GB" sz="2000" dirty="0" smtClean="0"/>
              <a:t>This principle applies to both personal </a:t>
            </a:r>
            <a:r>
              <a:rPr lang="en-GB" sz="2000" dirty="0"/>
              <a:t>and special categories </a:t>
            </a:r>
            <a:r>
              <a:rPr lang="en-GB" sz="2000" dirty="0" smtClean="0"/>
              <a:t>data which </a:t>
            </a:r>
            <a:r>
              <a:rPr lang="en-GB" sz="2000" b="1" dirty="0"/>
              <a:t>must be kept secure</a:t>
            </a:r>
            <a:r>
              <a:rPr lang="en-GB" sz="2000" dirty="0"/>
              <a:t>. </a:t>
            </a:r>
            <a:r>
              <a:rPr lang="en-GB" sz="2000" dirty="0" smtClean="0"/>
              <a:t>The data must be processed in a manner that ensures appropriate security, including protection against unlawful processing, accidental loss, destruction or damage.  </a:t>
            </a:r>
          </a:p>
          <a:p>
            <a:pPr marL="0" indent="0">
              <a:lnSpc>
                <a:spcPct val="120000"/>
              </a:lnSpc>
              <a:spcBef>
                <a:spcPts val="0"/>
              </a:spcBef>
              <a:buNone/>
            </a:pPr>
            <a:endParaRPr lang="en-GB" dirty="0"/>
          </a:p>
          <a:p>
            <a:pPr marL="0" indent="0">
              <a:lnSpc>
                <a:spcPct val="120000"/>
              </a:lnSpc>
              <a:spcBef>
                <a:spcPts val="0"/>
              </a:spcBef>
              <a:buNone/>
            </a:pPr>
            <a:r>
              <a:rPr lang="en-GB" sz="2000" dirty="0" smtClean="0"/>
              <a:t>The </a:t>
            </a:r>
            <a:r>
              <a:rPr lang="en-GB" sz="2000" dirty="0"/>
              <a:t>information </a:t>
            </a:r>
            <a:r>
              <a:rPr lang="en-GB" sz="2000" u="sng" dirty="0"/>
              <a:t>must only be available to those with a right to see </a:t>
            </a:r>
            <a:r>
              <a:rPr lang="en-GB" sz="2000" u="sng" dirty="0" smtClean="0"/>
              <a:t>it</a:t>
            </a:r>
            <a:r>
              <a:rPr lang="en-GB" sz="2000" dirty="0" smtClean="0"/>
              <a:t>.</a:t>
            </a:r>
            <a:r>
              <a:rPr lang="en-GB" dirty="0"/>
              <a:t> </a:t>
            </a:r>
            <a:r>
              <a:rPr lang="en-GB" sz="2000" dirty="0" smtClean="0"/>
              <a:t>Matters </a:t>
            </a:r>
            <a:r>
              <a:rPr lang="en-GB" sz="2000" dirty="0"/>
              <a:t>to consider:-</a:t>
            </a:r>
          </a:p>
          <a:p>
            <a:pPr>
              <a:lnSpc>
                <a:spcPct val="80000"/>
              </a:lnSpc>
              <a:buNone/>
            </a:pPr>
            <a:endParaRPr lang="en-GB" sz="2000" dirty="0"/>
          </a:p>
          <a:p>
            <a:pPr marL="285750" lvl="1">
              <a:lnSpc>
                <a:spcPct val="110000"/>
              </a:lnSpc>
              <a:spcBef>
                <a:spcPts val="0"/>
              </a:spcBef>
            </a:pPr>
            <a:r>
              <a:rPr lang="en-GB" sz="1800" dirty="0"/>
              <a:t>Transferring information from one </a:t>
            </a:r>
            <a:r>
              <a:rPr lang="en-GB" sz="1800" dirty="0" smtClean="0"/>
              <a:t>section / function / department </a:t>
            </a:r>
            <a:r>
              <a:rPr lang="en-GB" sz="1800" dirty="0"/>
              <a:t>to another, or </a:t>
            </a:r>
            <a:r>
              <a:rPr lang="en-GB" sz="1800" dirty="0" smtClean="0"/>
              <a:t> transferring externally – </a:t>
            </a:r>
            <a:r>
              <a:rPr lang="en-GB" sz="1800" dirty="0"/>
              <a:t>it’s </a:t>
            </a:r>
            <a:r>
              <a:rPr lang="en-GB" sz="1800" dirty="0" smtClean="0"/>
              <a:t>often </a:t>
            </a:r>
            <a:r>
              <a:rPr lang="en-GB" sz="1800" dirty="0"/>
              <a:t>essential to do </a:t>
            </a:r>
            <a:r>
              <a:rPr lang="en-GB" sz="1800" dirty="0" smtClean="0"/>
              <a:t>this – but consider </a:t>
            </a:r>
            <a:r>
              <a:rPr lang="en-GB" sz="1800" dirty="0"/>
              <a:t>what information actually needs to be transferred, to whom and how is it possible to ensure the confidentiality and the security of the </a:t>
            </a:r>
            <a:r>
              <a:rPr lang="en-GB" sz="1800" dirty="0" smtClean="0"/>
              <a:t>information. Remember even if we are transferring data it is still our responsibility to ensure its safety.</a:t>
            </a:r>
            <a:endParaRPr lang="en-GB" sz="1800" dirty="0"/>
          </a:p>
          <a:p>
            <a:pPr lvl="1">
              <a:lnSpc>
                <a:spcPct val="80000"/>
              </a:lnSpc>
              <a:buFont typeface="Arial" panose="020B0604020202020204" pitchFamily="34" charset="0"/>
              <a:buChar char="•"/>
            </a:pPr>
            <a:endParaRPr lang="en-GB" sz="1800" dirty="0"/>
          </a:p>
          <a:p>
            <a:pPr marL="285750" lvl="1">
              <a:lnSpc>
                <a:spcPct val="110000"/>
              </a:lnSpc>
              <a:spcBef>
                <a:spcPts val="0"/>
              </a:spcBef>
            </a:pPr>
            <a:r>
              <a:rPr lang="en-GB" sz="1800" dirty="0"/>
              <a:t>Information is disclosed to members of staff in order for them to carry out their specific roles. This information should not </a:t>
            </a:r>
            <a:r>
              <a:rPr lang="en-GB" sz="1800" u="sng" dirty="0"/>
              <a:t>under any circumstances</a:t>
            </a:r>
            <a:r>
              <a:rPr lang="en-GB" sz="1800" dirty="0"/>
              <a:t> be disclosed or handed over to anyone other than those with a need to see </a:t>
            </a:r>
            <a:r>
              <a:rPr lang="en-GB" sz="1800" dirty="0" smtClean="0"/>
              <a:t>it. </a:t>
            </a:r>
            <a:endParaRPr lang="en-GB" sz="1800" dirty="0"/>
          </a:p>
          <a:p>
            <a:pPr lvl="1">
              <a:lnSpc>
                <a:spcPct val="80000"/>
              </a:lnSpc>
              <a:buFont typeface="Arial" panose="020B0604020202020204" pitchFamily="34" charset="0"/>
              <a:buChar char="•"/>
            </a:pPr>
            <a:endParaRPr lang="en-GB" sz="1800" dirty="0"/>
          </a:p>
          <a:p>
            <a:pPr marL="285750" lvl="1">
              <a:lnSpc>
                <a:spcPct val="110000"/>
              </a:lnSpc>
              <a:spcBef>
                <a:spcPts val="0"/>
              </a:spcBef>
            </a:pPr>
            <a:r>
              <a:rPr lang="en-GB" sz="1800" dirty="0"/>
              <a:t>Staff must be careful with memory sticks, laptops and other portable media – use encryption / passwords etc. </a:t>
            </a:r>
            <a:r>
              <a:rPr lang="en-GB" sz="1800" dirty="0" smtClean="0"/>
              <a:t>Consult the University’s Information </a:t>
            </a:r>
            <a:r>
              <a:rPr lang="en-GB" sz="1800" dirty="0"/>
              <a:t>Security Policy</a:t>
            </a:r>
            <a:r>
              <a:rPr lang="en-GB" sz="1800" dirty="0" smtClean="0"/>
              <a:t>.</a:t>
            </a:r>
          </a:p>
          <a:p>
            <a:pPr lvl="1">
              <a:lnSpc>
                <a:spcPct val="80000"/>
              </a:lnSpc>
              <a:buNone/>
            </a:pPr>
            <a:endParaRPr lang="en-GB" sz="1600" dirty="0"/>
          </a:p>
          <a:p>
            <a:pPr lvl="1">
              <a:lnSpc>
                <a:spcPct val="80000"/>
              </a:lnSpc>
              <a:buNone/>
            </a:pPr>
            <a:endParaRPr lang="en-GB" sz="1600" dirty="0"/>
          </a:p>
          <a:p>
            <a:pPr lvl="1">
              <a:lnSpc>
                <a:spcPct val="80000"/>
              </a:lnSpc>
              <a:buNone/>
            </a:pPr>
            <a:endParaRPr lang="en-GB" sz="1600" dirty="0"/>
          </a:p>
          <a:p>
            <a:pPr lvl="1">
              <a:lnSpc>
                <a:spcPct val="80000"/>
              </a:lnSpc>
              <a:buNone/>
            </a:pPr>
            <a:endParaRPr lang="en-GB" sz="1600" dirty="0"/>
          </a:p>
        </p:txBody>
      </p:sp>
    </p:spTree>
    <p:extLst>
      <p:ext uri="{BB962C8B-B14F-4D97-AF65-F5344CB8AC3E}">
        <p14:creationId xmlns:p14="http://schemas.microsoft.com/office/powerpoint/2010/main" val="4914971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365216"/>
          </a:xfrm>
        </p:spPr>
        <p:txBody>
          <a:bodyPr>
            <a:normAutofit/>
          </a:bodyPr>
          <a:lstStyle/>
          <a:p>
            <a:r>
              <a:rPr lang="en-GB" sz="2800" b="1" dirty="0" smtClean="0"/>
              <a:t>Information Security </a:t>
            </a:r>
            <a:endParaRPr lang="en-GB" sz="2800" b="1" dirty="0"/>
          </a:p>
        </p:txBody>
      </p:sp>
      <p:sp>
        <p:nvSpPr>
          <p:cNvPr id="3" name="Content Placeholder 2"/>
          <p:cNvSpPr>
            <a:spLocks noGrp="1"/>
          </p:cNvSpPr>
          <p:nvPr>
            <p:ph idx="1"/>
          </p:nvPr>
        </p:nvSpPr>
        <p:spPr/>
        <p:txBody>
          <a:bodyPr>
            <a:normAutofit fontScale="55000" lnSpcReduction="20000"/>
          </a:bodyPr>
          <a:lstStyle/>
          <a:p>
            <a:pPr>
              <a:buNone/>
            </a:pPr>
            <a:r>
              <a:rPr lang="en-GB" sz="2600" b="1" dirty="0" smtClean="0"/>
              <a:t>Paper records</a:t>
            </a:r>
            <a:endParaRPr lang="en-GB" sz="2600" dirty="0" smtClean="0"/>
          </a:p>
          <a:p>
            <a:pPr>
              <a:buNone/>
            </a:pPr>
            <a:r>
              <a:rPr lang="en-GB" sz="2600" dirty="0" smtClean="0"/>
              <a:t>Appropriate storage for paper / manual records would include:</a:t>
            </a:r>
          </a:p>
          <a:p>
            <a:pPr>
              <a:buNone/>
            </a:pPr>
            <a:endParaRPr lang="en-GB" sz="2600" dirty="0" smtClean="0"/>
          </a:p>
          <a:p>
            <a:pPr lvl="1"/>
            <a:r>
              <a:rPr lang="en-GB" sz="2600" dirty="0" smtClean="0"/>
              <a:t>Locked metal cabinets with keys limited to authorised staff only;</a:t>
            </a:r>
          </a:p>
          <a:p>
            <a:pPr lvl="1"/>
            <a:r>
              <a:rPr lang="en-GB" sz="2600" dirty="0" smtClean="0"/>
              <a:t>Locked drawer in a desk (or other storage area) with keys limited to authorised staff only;</a:t>
            </a:r>
          </a:p>
          <a:p>
            <a:pPr lvl="1"/>
            <a:r>
              <a:rPr lang="en-GB" sz="2600" dirty="0" smtClean="0"/>
              <a:t>Locked room accessed by key or coded lock where access to the key/code is limited to authorised staff only.</a:t>
            </a:r>
          </a:p>
          <a:p>
            <a:pPr marL="201168" lvl="1" indent="0">
              <a:buNone/>
            </a:pPr>
            <a:endParaRPr lang="en-GB" sz="2600" dirty="0"/>
          </a:p>
          <a:p>
            <a:pPr marL="201168" lvl="1" indent="0">
              <a:buNone/>
            </a:pPr>
            <a:r>
              <a:rPr lang="en-GB" sz="2600" dirty="0" smtClean="0"/>
              <a:t>Does your School / Department have a clear desk policy? If not are there any risks to having paperwork out on the desk overnight / at weekends? </a:t>
            </a:r>
          </a:p>
          <a:p>
            <a:pPr>
              <a:buNone/>
            </a:pPr>
            <a:endParaRPr lang="en-GB" sz="2600" dirty="0" smtClean="0"/>
          </a:p>
          <a:p>
            <a:pPr>
              <a:buNone/>
            </a:pPr>
            <a:r>
              <a:rPr lang="en-GB" sz="2600" dirty="0" smtClean="0"/>
              <a:t>Appropriate disposal for paper / manual records would either be:</a:t>
            </a:r>
          </a:p>
          <a:p>
            <a:pPr>
              <a:buNone/>
            </a:pPr>
            <a:endParaRPr lang="en-GB" sz="2600" dirty="0" smtClean="0"/>
          </a:p>
          <a:p>
            <a:pPr lvl="1"/>
            <a:r>
              <a:rPr lang="en-GB" sz="2600" dirty="0" smtClean="0"/>
              <a:t>Secure disposal via an accredited confidential waste disposal </a:t>
            </a:r>
            <a:r>
              <a:rPr lang="en-GB" sz="2600" dirty="0"/>
              <a:t>company </a:t>
            </a:r>
            <a:endParaRPr lang="en-GB" sz="2600" dirty="0" smtClean="0"/>
          </a:p>
          <a:p>
            <a:pPr marL="457200" lvl="1" indent="0">
              <a:buNone/>
            </a:pPr>
            <a:r>
              <a:rPr lang="en-GB" sz="2600" dirty="0" smtClean="0"/>
              <a:t>Or</a:t>
            </a:r>
          </a:p>
          <a:p>
            <a:pPr lvl="1"/>
            <a:r>
              <a:rPr lang="en-GB" sz="2600" dirty="0" smtClean="0"/>
              <a:t>Shredding (best practice would suggest use of a cross-cut shredder)</a:t>
            </a:r>
          </a:p>
          <a:p>
            <a:endParaRPr lang="en-GB" dirty="0"/>
          </a:p>
        </p:txBody>
      </p:sp>
    </p:spTree>
    <p:extLst>
      <p:ext uri="{BB962C8B-B14F-4D97-AF65-F5344CB8AC3E}">
        <p14:creationId xmlns:p14="http://schemas.microsoft.com/office/powerpoint/2010/main" val="150904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Information Security</a:t>
            </a:r>
            <a:endParaRPr lang="en-GB" sz="2800" b="1" dirty="0"/>
          </a:p>
        </p:txBody>
      </p:sp>
      <p:sp>
        <p:nvSpPr>
          <p:cNvPr id="3" name="Content Placeholder 2"/>
          <p:cNvSpPr>
            <a:spLocks noGrp="1"/>
          </p:cNvSpPr>
          <p:nvPr>
            <p:ph idx="1"/>
          </p:nvPr>
        </p:nvSpPr>
        <p:spPr>
          <a:xfrm>
            <a:off x="1189702" y="1976284"/>
            <a:ext cx="9901969" cy="4272116"/>
          </a:xfrm>
        </p:spPr>
        <p:txBody>
          <a:bodyPr>
            <a:noAutofit/>
          </a:bodyPr>
          <a:lstStyle/>
          <a:p>
            <a:pPr>
              <a:buNone/>
            </a:pPr>
            <a:r>
              <a:rPr lang="en-GB" sz="1600" b="1" dirty="0"/>
              <a:t>Electronic records and Database </a:t>
            </a:r>
            <a:r>
              <a:rPr lang="en-GB" sz="1600" b="1" dirty="0" smtClean="0"/>
              <a:t>Systems</a:t>
            </a:r>
          </a:p>
          <a:p>
            <a:pPr>
              <a:buNone/>
            </a:pPr>
            <a:endParaRPr lang="en-GB" sz="1600" dirty="0"/>
          </a:p>
          <a:p>
            <a:pPr lvl="1"/>
            <a:r>
              <a:rPr lang="en-GB" sz="1400" b="1" dirty="0"/>
              <a:t>Never disclose your password</a:t>
            </a:r>
            <a:endParaRPr lang="en-GB" sz="1400" dirty="0"/>
          </a:p>
          <a:p>
            <a:pPr lvl="1"/>
            <a:r>
              <a:rPr lang="en-GB" sz="1400" dirty="0"/>
              <a:t>Ensure your password is robust – change it regularly</a:t>
            </a:r>
          </a:p>
          <a:p>
            <a:pPr lvl="1"/>
            <a:r>
              <a:rPr lang="en-GB" sz="1400" dirty="0"/>
              <a:t>Always log off, or lock a workstation before leaving it</a:t>
            </a:r>
          </a:p>
          <a:p>
            <a:pPr lvl="1"/>
            <a:r>
              <a:rPr lang="en-GB" sz="1400" dirty="0"/>
              <a:t>When working on confidential work and / </a:t>
            </a:r>
            <a:r>
              <a:rPr lang="en-GB" sz="1400" dirty="0" smtClean="0"/>
              <a:t>or on </a:t>
            </a:r>
            <a:r>
              <a:rPr lang="en-GB" sz="1400" dirty="0"/>
              <a:t>work involving personal data make sure no one else can read your screen</a:t>
            </a:r>
          </a:p>
          <a:p>
            <a:pPr lvl="1"/>
            <a:r>
              <a:rPr lang="en-GB" sz="1400" dirty="0"/>
              <a:t>Protect equipment from physical theft (especially laptops and memory sticks)</a:t>
            </a:r>
          </a:p>
          <a:p>
            <a:pPr lvl="1"/>
            <a:r>
              <a:rPr lang="en-GB" sz="1400" dirty="0"/>
              <a:t>Store all </a:t>
            </a:r>
            <a:r>
              <a:rPr lang="en-GB" sz="1400" dirty="0" smtClean="0"/>
              <a:t>data </a:t>
            </a:r>
            <a:r>
              <a:rPr lang="en-GB" sz="1400" dirty="0"/>
              <a:t>on </a:t>
            </a:r>
            <a:r>
              <a:rPr lang="en-GB" sz="1400" dirty="0" smtClean="0"/>
              <a:t>the University network so that it is backed up regularly</a:t>
            </a:r>
          </a:p>
          <a:p>
            <a:pPr lvl="1"/>
            <a:r>
              <a:rPr lang="en-GB" sz="1400" dirty="0" smtClean="0"/>
              <a:t>Remember to back up and secure work </a:t>
            </a:r>
            <a:r>
              <a:rPr lang="en-GB" sz="1400" dirty="0"/>
              <a:t>mobile devices (laptop / phone) </a:t>
            </a:r>
            <a:r>
              <a:rPr lang="en-GB" sz="1400" dirty="0" smtClean="0"/>
              <a:t>as well</a:t>
            </a:r>
            <a:endParaRPr lang="en-GB" sz="1400" dirty="0"/>
          </a:p>
          <a:p>
            <a:pPr lvl="1"/>
            <a:r>
              <a:rPr lang="en-GB" sz="1400" dirty="0"/>
              <a:t>When sending emails </a:t>
            </a:r>
            <a:r>
              <a:rPr lang="en-GB" sz="1400" dirty="0" smtClean="0"/>
              <a:t>internally or </a:t>
            </a:r>
            <a:r>
              <a:rPr lang="en-GB" sz="1400" dirty="0"/>
              <a:t>externally it is essential to check that the appropriate recipient has been selected, before sending the </a:t>
            </a:r>
            <a:r>
              <a:rPr lang="en-GB" sz="1400" dirty="0" smtClean="0"/>
              <a:t>message</a:t>
            </a:r>
          </a:p>
          <a:p>
            <a:pPr lvl="1"/>
            <a:r>
              <a:rPr lang="en-GB" sz="1400" dirty="0" smtClean="0"/>
              <a:t>Be careful with attachments – check they are the right ones before pressing “</a:t>
            </a:r>
            <a:r>
              <a:rPr lang="en-GB" sz="1400" dirty="0"/>
              <a:t>send”. Before forwarding attachments at all </a:t>
            </a:r>
            <a:r>
              <a:rPr lang="en-GB" sz="1400" dirty="0" smtClean="0"/>
              <a:t>check </a:t>
            </a:r>
            <a:r>
              <a:rPr lang="en-GB" sz="1400" dirty="0"/>
              <a:t>that the information is not available to </a:t>
            </a:r>
            <a:r>
              <a:rPr lang="en-GB" sz="1400" dirty="0" smtClean="0"/>
              <a:t>the recipient </a:t>
            </a:r>
            <a:r>
              <a:rPr lang="en-GB" sz="1400" dirty="0"/>
              <a:t>by other secure </a:t>
            </a:r>
            <a:r>
              <a:rPr lang="en-GB" sz="1400" dirty="0" smtClean="0"/>
              <a:t>means</a:t>
            </a:r>
            <a:r>
              <a:rPr lang="en-GB" sz="1400" dirty="0"/>
              <a:t> </a:t>
            </a:r>
            <a:r>
              <a:rPr lang="en-GB" sz="1400" dirty="0" smtClean="0"/>
              <a:t>e.g. “One Drive”</a:t>
            </a:r>
            <a:endParaRPr lang="en-GB" sz="1400" dirty="0"/>
          </a:p>
          <a:p>
            <a:pPr lvl="1"/>
            <a:r>
              <a:rPr lang="en-GB" sz="1400" dirty="0"/>
              <a:t>Particular care is required when forwarding emails, in particular ones with attachments so that information is only sent to people with a real ‘need to know’. </a:t>
            </a:r>
          </a:p>
        </p:txBody>
      </p:sp>
    </p:spTree>
    <p:extLst>
      <p:ext uri="{BB962C8B-B14F-4D97-AF65-F5344CB8AC3E}">
        <p14:creationId xmlns:p14="http://schemas.microsoft.com/office/powerpoint/2010/main" val="3601202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noAutofit/>
          </a:bodyPr>
          <a:lstStyle/>
          <a:p>
            <a:pPr algn="l"/>
            <a:r>
              <a:rPr lang="en-GB" sz="2800" b="1" dirty="0" smtClean="0"/>
              <a:t>Accountability</a:t>
            </a:r>
            <a:endParaRPr lang="en-GB" sz="2800" b="1" dirty="0"/>
          </a:p>
        </p:txBody>
      </p:sp>
      <p:sp>
        <p:nvSpPr>
          <p:cNvPr id="264195" name="Rectangle 3"/>
          <p:cNvSpPr>
            <a:spLocks noGrp="1" noChangeArrowheads="1"/>
          </p:cNvSpPr>
          <p:nvPr>
            <p:ph idx="1"/>
          </p:nvPr>
        </p:nvSpPr>
        <p:spPr/>
        <p:txBody>
          <a:bodyPr>
            <a:normAutofit fontScale="92500" lnSpcReduction="20000"/>
          </a:bodyPr>
          <a:lstStyle/>
          <a:p>
            <a:pPr marL="0" lvl="0" indent="0">
              <a:buClr>
                <a:srgbClr val="E48312"/>
              </a:buClr>
              <a:buNone/>
            </a:pPr>
            <a:r>
              <a:rPr lang="en-GB" dirty="0">
                <a:solidFill>
                  <a:srgbClr val="000000">
                    <a:lumMod val="75000"/>
                    <a:lumOff val="25000"/>
                  </a:srgbClr>
                </a:solidFill>
              </a:rPr>
              <a:t>The University is responsible for and should be </a:t>
            </a:r>
            <a:r>
              <a:rPr lang="en-GB" u="sng" dirty="0">
                <a:solidFill>
                  <a:srgbClr val="000000">
                    <a:lumMod val="75000"/>
                    <a:lumOff val="25000"/>
                  </a:srgbClr>
                </a:solidFill>
              </a:rPr>
              <a:t>able to demonstrate compliance </a:t>
            </a:r>
            <a:r>
              <a:rPr lang="en-GB" dirty="0">
                <a:solidFill>
                  <a:srgbClr val="000000">
                    <a:lumMod val="75000"/>
                    <a:lumOff val="25000"/>
                  </a:srgbClr>
                </a:solidFill>
              </a:rPr>
              <a:t>with </a:t>
            </a:r>
            <a:r>
              <a:rPr lang="en-GB" dirty="0" smtClean="0">
                <a:solidFill>
                  <a:srgbClr val="000000">
                    <a:lumMod val="75000"/>
                    <a:lumOff val="25000"/>
                  </a:srgbClr>
                </a:solidFill>
              </a:rPr>
              <a:t>the six </a:t>
            </a:r>
            <a:r>
              <a:rPr lang="en-GB" dirty="0">
                <a:solidFill>
                  <a:srgbClr val="000000">
                    <a:lumMod val="75000"/>
                    <a:lumOff val="25000"/>
                  </a:srgbClr>
                </a:solidFill>
              </a:rPr>
              <a:t>principles</a:t>
            </a:r>
            <a:r>
              <a:rPr lang="en-GB" dirty="0" smtClean="0">
                <a:solidFill>
                  <a:srgbClr val="000000">
                    <a:lumMod val="75000"/>
                    <a:lumOff val="25000"/>
                  </a:srgbClr>
                </a:solidFill>
              </a:rPr>
              <a:t>.</a:t>
            </a:r>
            <a:endParaRPr lang="en-GB" dirty="0">
              <a:solidFill>
                <a:srgbClr val="000000">
                  <a:lumMod val="75000"/>
                  <a:lumOff val="25000"/>
                </a:srgbClr>
              </a:solidFill>
            </a:endParaRPr>
          </a:p>
          <a:p>
            <a:pPr marL="0" lvl="0" indent="0">
              <a:buClr>
                <a:srgbClr val="E48312"/>
              </a:buClr>
              <a:buNone/>
            </a:pPr>
            <a:r>
              <a:rPr lang="en-GB" b="1" dirty="0" smtClean="0">
                <a:solidFill>
                  <a:srgbClr val="000000">
                    <a:lumMod val="75000"/>
                    <a:lumOff val="25000"/>
                  </a:srgbClr>
                </a:solidFill>
              </a:rPr>
              <a:t>What does this mean in practice?</a:t>
            </a:r>
            <a:endParaRPr lang="en-GB" dirty="0">
              <a:solidFill>
                <a:srgbClr val="000000">
                  <a:lumMod val="75000"/>
                  <a:lumOff val="25000"/>
                </a:srgbClr>
              </a:solidFill>
            </a:endParaRPr>
          </a:p>
          <a:p>
            <a:pPr marL="457200" lvl="0" indent="-457200">
              <a:buClr>
                <a:srgbClr val="E48312"/>
              </a:buClr>
              <a:buFont typeface="+mj-lt"/>
              <a:buAutoNum type="arabicPeriod"/>
            </a:pPr>
            <a:r>
              <a:rPr lang="en-GB" dirty="0">
                <a:solidFill>
                  <a:srgbClr val="000000">
                    <a:lumMod val="75000"/>
                    <a:lumOff val="25000"/>
                  </a:srgbClr>
                </a:solidFill>
              </a:rPr>
              <a:t>Adherence to approved policies and codes – how </a:t>
            </a:r>
            <a:r>
              <a:rPr lang="en-GB" dirty="0" smtClean="0">
                <a:solidFill>
                  <a:srgbClr val="000000">
                    <a:lumMod val="75000"/>
                    <a:lumOff val="25000"/>
                  </a:srgbClr>
                </a:solidFill>
              </a:rPr>
              <a:t>can we measure this? </a:t>
            </a:r>
            <a:endParaRPr lang="en-GB" dirty="0">
              <a:solidFill>
                <a:srgbClr val="000000">
                  <a:lumMod val="75000"/>
                  <a:lumOff val="25000"/>
                </a:srgbClr>
              </a:solidFill>
            </a:endParaRPr>
          </a:p>
          <a:p>
            <a:pPr marL="457200" lvl="0" indent="-457200">
              <a:buClr>
                <a:srgbClr val="E48312"/>
              </a:buClr>
              <a:buFont typeface="+mj-lt"/>
              <a:buAutoNum type="arabicPeriod"/>
            </a:pPr>
            <a:r>
              <a:rPr lang="en-GB" dirty="0">
                <a:solidFill>
                  <a:srgbClr val="000000">
                    <a:lumMod val="75000"/>
                    <a:lumOff val="25000"/>
                  </a:srgbClr>
                </a:solidFill>
              </a:rPr>
              <a:t>Robust “paper trails” of decisions relating to data </a:t>
            </a:r>
            <a:r>
              <a:rPr lang="en-GB" dirty="0" smtClean="0">
                <a:solidFill>
                  <a:srgbClr val="000000">
                    <a:lumMod val="75000"/>
                    <a:lumOff val="25000"/>
                  </a:srgbClr>
                </a:solidFill>
              </a:rPr>
              <a:t>processing. Good </a:t>
            </a:r>
            <a:r>
              <a:rPr lang="en-GB" dirty="0">
                <a:solidFill>
                  <a:srgbClr val="000000">
                    <a:lumMod val="75000"/>
                    <a:lumOff val="25000"/>
                  </a:srgbClr>
                </a:solidFill>
              </a:rPr>
              <a:t>records management is essential.</a:t>
            </a:r>
          </a:p>
          <a:p>
            <a:pPr marL="457200" lvl="0" indent="-457200">
              <a:buClr>
                <a:srgbClr val="E48312"/>
              </a:buClr>
              <a:buFont typeface="+mj-lt"/>
              <a:buAutoNum type="arabicPeriod"/>
            </a:pPr>
            <a:r>
              <a:rPr lang="en-GB" dirty="0">
                <a:solidFill>
                  <a:srgbClr val="000000">
                    <a:lumMod val="75000"/>
                    <a:lumOff val="25000"/>
                  </a:srgbClr>
                </a:solidFill>
              </a:rPr>
              <a:t>Staff Training – ensure all staff know about data protection </a:t>
            </a:r>
            <a:r>
              <a:rPr lang="en-GB" dirty="0" smtClean="0">
                <a:solidFill>
                  <a:srgbClr val="000000">
                    <a:lumMod val="75000"/>
                    <a:lumOff val="25000"/>
                  </a:srgbClr>
                </a:solidFill>
              </a:rPr>
              <a:t>legislation and encourage attendance </a:t>
            </a:r>
          </a:p>
          <a:p>
            <a:pPr marL="457200" lvl="0" indent="-457200">
              <a:buClr>
                <a:srgbClr val="E48312"/>
              </a:buClr>
              <a:buFont typeface="+mj-lt"/>
              <a:buAutoNum type="arabicPeriod"/>
            </a:pPr>
            <a:r>
              <a:rPr lang="en-GB" dirty="0" smtClean="0">
                <a:solidFill>
                  <a:srgbClr val="000000">
                    <a:lumMod val="75000"/>
                    <a:lumOff val="25000"/>
                  </a:srgbClr>
                </a:solidFill>
              </a:rPr>
              <a:t>Where appropriate use </a:t>
            </a:r>
            <a:r>
              <a:rPr lang="en-GB" i="1" dirty="0" smtClean="0">
                <a:solidFill>
                  <a:srgbClr val="000000">
                    <a:lumMod val="75000"/>
                    <a:lumOff val="25000"/>
                  </a:srgbClr>
                </a:solidFill>
              </a:rPr>
              <a:t>Privacy Impact Assessments</a:t>
            </a:r>
            <a:r>
              <a:rPr lang="en-GB" dirty="0" smtClean="0">
                <a:solidFill>
                  <a:srgbClr val="000000">
                    <a:lumMod val="75000"/>
                    <a:lumOff val="25000"/>
                  </a:srgbClr>
                </a:solidFill>
              </a:rPr>
              <a:t> which is an assessment carried out to identify and minimise non-compliance risks, especially on “high risk” processing (e.g. substantial processing of special categories data)</a:t>
            </a:r>
          </a:p>
          <a:p>
            <a:pPr marL="457200" lvl="0" indent="-457200">
              <a:buClr>
                <a:srgbClr val="E48312"/>
              </a:buClr>
              <a:buFont typeface="+mj-lt"/>
              <a:buAutoNum type="arabicPeriod"/>
            </a:pPr>
            <a:r>
              <a:rPr lang="en-GB" dirty="0" smtClean="0">
                <a:solidFill>
                  <a:srgbClr val="000000">
                    <a:lumMod val="75000"/>
                    <a:lumOff val="25000"/>
                  </a:srgbClr>
                </a:solidFill>
              </a:rPr>
              <a:t>Audits of compliance though internal / external auditors</a:t>
            </a:r>
          </a:p>
          <a:p>
            <a:pPr marL="457200" lvl="0" indent="-457200">
              <a:buClr>
                <a:srgbClr val="E48312"/>
              </a:buClr>
              <a:buFont typeface="+mj-lt"/>
              <a:buAutoNum type="arabicPeriod"/>
            </a:pPr>
            <a:r>
              <a:rPr lang="en-GB" dirty="0" smtClean="0">
                <a:solidFill>
                  <a:srgbClr val="000000">
                    <a:lumMod val="75000"/>
                    <a:lumOff val="25000"/>
                  </a:srgbClr>
                </a:solidFill>
              </a:rPr>
              <a:t>Use of Data Protection by Design measures (e.g. use of </a:t>
            </a:r>
            <a:r>
              <a:rPr lang="en-GB" dirty="0" err="1" smtClean="0">
                <a:solidFill>
                  <a:srgbClr val="000000">
                    <a:lumMod val="75000"/>
                    <a:lumOff val="25000"/>
                  </a:srgbClr>
                </a:solidFill>
              </a:rPr>
              <a:t>pseudoanonymisation</a:t>
            </a:r>
            <a:r>
              <a:rPr lang="en-GB" dirty="0" smtClean="0">
                <a:solidFill>
                  <a:srgbClr val="000000">
                    <a:lumMod val="75000"/>
                    <a:lumOff val="25000"/>
                  </a:srgbClr>
                </a:solidFill>
              </a:rPr>
              <a:t>)</a:t>
            </a:r>
          </a:p>
          <a:p>
            <a:pPr marL="457200" lvl="0" indent="-457200">
              <a:buClr>
                <a:srgbClr val="E48312"/>
              </a:buClr>
              <a:buFont typeface="+mj-lt"/>
              <a:buAutoNum type="arabicPeriod"/>
            </a:pPr>
            <a:r>
              <a:rPr lang="en-GB" dirty="0" smtClean="0">
                <a:solidFill>
                  <a:srgbClr val="000000">
                    <a:lumMod val="75000"/>
                    <a:lumOff val="25000"/>
                  </a:srgbClr>
                </a:solidFill>
              </a:rPr>
              <a:t>Regular reports to the Compliance Task Group</a:t>
            </a:r>
          </a:p>
          <a:p>
            <a:pPr lvl="0">
              <a:buClr>
                <a:srgbClr val="E48312"/>
              </a:buClr>
            </a:pPr>
            <a:endParaRPr lang="en-GB" dirty="0">
              <a:solidFill>
                <a:srgbClr val="000000">
                  <a:lumMod val="75000"/>
                  <a:lumOff val="25000"/>
                </a:srgbClr>
              </a:solidFill>
            </a:endParaRPr>
          </a:p>
          <a:p>
            <a:pPr lvl="1">
              <a:lnSpc>
                <a:spcPct val="80000"/>
              </a:lnSpc>
              <a:buNone/>
            </a:pPr>
            <a:endParaRPr lang="en-GB" sz="1600" dirty="0"/>
          </a:p>
          <a:p>
            <a:pPr lvl="1">
              <a:lnSpc>
                <a:spcPct val="80000"/>
              </a:lnSpc>
              <a:buNone/>
            </a:pPr>
            <a:endParaRPr lang="en-GB" sz="1600" dirty="0"/>
          </a:p>
          <a:p>
            <a:pPr lvl="1">
              <a:lnSpc>
                <a:spcPct val="80000"/>
              </a:lnSpc>
              <a:buNone/>
            </a:pPr>
            <a:endParaRPr lang="en-GB" sz="1600" dirty="0"/>
          </a:p>
          <a:p>
            <a:pPr lvl="1">
              <a:lnSpc>
                <a:spcPct val="80000"/>
              </a:lnSpc>
              <a:buNone/>
            </a:pPr>
            <a:endParaRPr lang="en-GB" sz="1600" dirty="0"/>
          </a:p>
        </p:txBody>
      </p:sp>
    </p:spTree>
    <p:extLst>
      <p:ext uri="{BB962C8B-B14F-4D97-AF65-F5344CB8AC3E}">
        <p14:creationId xmlns:p14="http://schemas.microsoft.com/office/powerpoint/2010/main" val="3414646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187" y="365125"/>
            <a:ext cx="8445910" cy="1257198"/>
          </a:xfrm>
        </p:spPr>
        <p:txBody>
          <a:bodyPr>
            <a:normAutofit/>
          </a:bodyPr>
          <a:lstStyle/>
          <a:p>
            <a:r>
              <a:rPr lang="en-GB" sz="3200" b="1" dirty="0" smtClean="0"/>
              <a:t>GDPR: Individual Rights</a:t>
            </a:r>
            <a:endParaRPr lang="en-GB" sz="3200" b="1" dirty="0"/>
          </a:p>
        </p:txBody>
      </p:sp>
      <p:sp>
        <p:nvSpPr>
          <p:cNvPr id="3" name="Content Placeholder 2"/>
          <p:cNvSpPr>
            <a:spLocks noGrp="1"/>
          </p:cNvSpPr>
          <p:nvPr>
            <p:ph idx="1"/>
          </p:nvPr>
        </p:nvSpPr>
        <p:spPr>
          <a:xfrm>
            <a:off x="1189702" y="1799302"/>
            <a:ext cx="9920257" cy="4564921"/>
          </a:xfrm>
        </p:spPr>
        <p:txBody>
          <a:bodyPr>
            <a:normAutofit fontScale="77500" lnSpcReduction="20000"/>
          </a:bodyPr>
          <a:lstStyle/>
          <a:p>
            <a:r>
              <a:rPr lang="en-GB" sz="2000" b="1" dirty="0" smtClean="0"/>
              <a:t>The </a:t>
            </a:r>
            <a:r>
              <a:rPr lang="en-GB" sz="2000" b="1" dirty="0"/>
              <a:t>right to be </a:t>
            </a:r>
            <a:r>
              <a:rPr lang="en-GB" sz="2000" b="1" dirty="0" smtClean="0"/>
              <a:t>informed (privacy notice / data collection notice)</a:t>
            </a:r>
            <a:endParaRPr lang="en-GB" b="1" dirty="0"/>
          </a:p>
          <a:p>
            <a:r>
              <a:rPr lang="en-GB" sz="2000" b="1" dirty="0" smtClean="0"/>
              <a:t>The </a:t>
            </a:r>
            <a:r>
              <a:rPr lang="en-GB" sz="2000" b="1" dirty="0"/>
              <a:t>right of </a:t>
            </a:r>
            <a:r>
              <a:rPr lang="en-GB" sz="2000" b="1" dirty="0" smtClean="0"/>
              <a:t>access (subject access request)</a:t>
            </a:r>
            <a:endParaRPr lang="en-GB" sz="2000" b="1" dirty="0"/>
          </a:p>
          <a:p>
            <a:r>
              <a:rPr lang="en-GB" sz="2000" b="1" dirty="0" smtClean="0"/>
              <a:t>The </a:t>
            </a:r>
            <a:r>
              <a:rPr lang="en-GB" sz="2000" b="1" dirty="0"/>
              <a:t>right to </a:t>
            </a:r>
            <a:r>
              <a:rPr lang="en-GB" sz="2000" b="1" dirty="0" smtClean="0"/>
              <a:t>rectification (if data is inaccurate or incomplete)</a:t>
            </a:r>
          </a:p>
          <a:p>
            <a:pPr lvl="1"/>
            <a:r>
              <a:rPr lang="en-GB" sz="1600" dirty="0" smtClean="0"/>
              <a:t>We </a:t>
            </a:r>
            <a:r>
              <a:rPr lang="en-GB" sz="1600" i="1" dirty="0" smtClean="0"/>
              <a:t>must</a:t>
            </a:r>
            <a:r>
              <a:rPr lang="en-GB" sz="1600" dirty="0" smtClean="0"/>
              <a:t> respond to a request for rectification of data within a month, if rectification isn’t possible the individual must receive an explanation as to why that is</a:t>
            </a:r>
            <a:endParaRPr lang="en-GB" sz="1600" dirty="0"/>
          </a:p>
          <a:p>
            <a:r>
              <a:rPr lang="en-GB" sz="2000" b="1" dirty="0" smtClean="0"/>
              <a:t>The </a:t>
            </a:r>
            <a:r>
              <a:rPr lang="en-GB" sz="2000" b="1" dirty="0"/>
              <a:t>right to </a:t>
            </a:r>
            <a:r>
              <a:rPr lang="en-GB" sz="2000" b="1" dirty="0" smtClean="0"/>
              <a:t>erasure (previously known as the right to be forgotten)</a:t>
            </a:r>
          </a:p>
          <a:p>
            <a:pPr lvl="1"/>
            <a:r>
              <a:rPr lang="en-GB" sz="1800" dirty="0" smtClean="0"/>
              <a:t>This does not provide an </a:t>
            </a:r>
            <a:r>
              <a:rPr lang="en-GB" sz="1800" u="sng" dirty="0" smtClean="0"/>
              <a:t>absolute</a:t>
            </a:r>
            <a:r>
              <a:rPr lang="en-GB" sz="1800" dirty="0" smtClean="0"/>
              <a:t> ‘right to be forgotten’. Individuals have a right to have personal data erased and to prevent processing in specific circumstances:</a:t>
            </a:r>
          </a:p>
          <a:p>
            <a:pPr lvl="2"/>
            <a:r>
              <a:rPr lang="en-GB" dirty="0" smtClean="0"/>
              <a:t>Where the personal data is no longer necessary for the purpose for which it was originally collected/processed </a:t>
            </a:r>
          </a:p>
          <a:p>
            <a:pPr lvl="2"/>
            <a:r>
              <a:rPr lang="en-GB" dirty="0" smtClean="0"/>
              <a:t>Where the individual withdraws consent, or objects to the processing and there is no overriding legitimate interest for continuing the processing.</a:t>
            </a:r>
          </a:p>
          <a:p>
            <a:pPr lvl="2"/>
            <a:r>
              <a:rPr lang="en-GB" dirty="0" smtClean="0"/>
              <a:t>Where the data is being processed on the basis of the University’s legitimate interest, the individual objects, and the University cannot demonstrate that there are overriding legitimate grounds for the processing</a:t>
            </a:r>
          </a:p>
          <a:p>
            <a:pPr lvl="1"/>
            <a:r>
              <a:rPr lang="en-GB" dirty="0" smtClean="0"/>
              <a:t>If the information has been shared with others it is the University’s responsibility to inform them of the individuals request for data erasure.</a:t>
            </a:r>
          </a:p>
          <a:p>
            <a:pPr lvl="1"/>
            <a:r>
              <a:rPr lang="en-GB" dirty="0" smtClean="0"/>
              <a:t>The right to erasure </a:t>
            </a:r>
            <a:r>
              <a:rPr lang="en-GB" u="sng" dirty="0" smtClean="0"/>
              <a:t>does not apply</a:t>
            </a:r>
            <a:endParaRPr lang="en-GB" dirty="0" smtClean="0"/>
          </a:p>
          <a:p>
            <a:pPr lvl="2"/>
            <a:r>
              <a:rPr lang="en-GB" dirty="0" smtClean="0"/>
              <a:t>For the exercise of the right of freedom of expression and information;</a:t>
            </a:r>
          </a:p>
          <a:p>
            <a:pPr lvl="2"/>
            <a:r>
              <a:rPr lang="en-GB" dirty="0" smtClean="0"/>
              <a:t>For compliance with a UK or EU legal obligation</a:t>
            </a:r>
          </a:p>
          <a:p>
            <a:pPr lvl="2"/>
            <a:r>
              <a:rPr lang="en-GB" dirty="0" smtClean="0"/>
              <a:t>For the performance of a public interest task or exercise of official authority</a:t>
            </a:r>
          </a:p>
          <a:p>
            <a:pPr lvl="2"/>
            <a:r>
              <a:rPr lang="en-GB" dirty="0" smtClean="0"/>
              <a:t>For public health reasons</a:t>
            </a:r>
          </a:p>
          <a:p>
            <a:pPr lvl="2"/>
            <a:r>
              <a:rPr lang="en-GB" dirty="0" smtClean="0"/>
              <a:t>For archival, research or statistical purposes</a:t>
            </a:r>
          </a:p>
          <a:p>
            <a:pPr lvl="2"/>
            <a:r>
              <a:rPr lang="en-GB" dirty="0" smtClean="0"/>
              <a:t>If required for to establish, exercise or defend legal claims</a:t>
            </a:r>
          </a:p>
          <a:p>
            <a:pPr lvl="2"/>
            <a:endParaRPr lang="en-GB" sz="1300" dirty="0" smtClean="0"/>
          </a:p>
          <a:p>
            <a:pPr lvl="1"/>
            <a:endParaRPr lang="en-GB" sz="1600" dirty="0"/>
          </a:p>
        </p:txBody>
      </p:sp>
    </p:spTree>
    <p:extLst>
      <p:ext uri="{BB962C8B-B14F-4D97-AF65-F5344CB8AC3E}">
        <p14:creationId xmlns:p14="http://schemas.microsoft.com/office/powerpoint/2010/main" val="310561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smtClean="0"/>
              <a:t>Data Protection Bill</a:t>
            </a:r>
            <a:endParaRPr lang="en-GB" sz="4400" b="1" dirty="0"/>
          </a:p>
        </p:txBody>
      </p:sp>
      <p:sp>
        <p:nvSpPr>
          <p:cNvPr id="3" name="Content Placeholder 2"/>
          <p:cNvSpPr>
            <a:spLocks noGrp="1"/>
          </p:cNvSpPr>
          <p:nvPr>
            <p:ph idx="1"/>
          </p:nvPr>
        </p:nvSpPr>
        <p:spPr/>
        <p:txBody>
          <a:bodyPr>
            <a:normAutofit fontScale="92500" lnSpcReduction="10000"/>
          </a:bodyPr>
          <a:lstStyle/>
          <a:p>
            <a:endParaRPr lang="en-GB" dirty="0"/>
          </a:p>
          <a:p>
            <a:r>
              <a:rPr lang="en-GB" sz="2400" dirty="0"/>
              <a:t>The UK will also replace its current Data Protection Act (1998) in the next few months</a:t>
            </a:r>
            <a:r>
              <a:rPr lang="en-GB" sz="2400" dirty="0" smtClean="0"/>
              <a:t>, incorporating the GDPR requirements. The Data </a:t>
            </a:r>
            <a:r>
              <a:rPr lang="en-GB" sz="2400" dirty="0"/>
              <a:t>Protection Bill is currently going through the relevant parliamentary </a:t>
            </a:r>
            <a:r>
              <a:rPr lang="en-GB" sz="2400" dirty="0" smtClean="0"/>
              <a:t>processes (it has gone through the House of Lords and is currently in the House of Commons on its 2</a:t>
            </a:r>
            <a:r>
              <a:rPr lang="en-GB" sz="2400" baseline="30000" dirty="0" smtClean="0"/>
              <a:t>nd</a:t>
            </a:r>
            <a:r>
              <a:rPr lang="en-GB" sz="2400" dirty="0" smtClean="0"/>
              <a:t> reading).</a:t>
            </a:r>
            <a:endParaRPr lang="en-GB" sz="2400" dirty="0"/>
          </a:p>
          <a:p>
            <a:r>
              <a:rPr lang="en-GB" sz="2400" dirty="0" smtClean="0"/>
              <a:t>The advice from the Information Commissioner’s Office </a:t>
            </a:r>
            <a:r>
              <a:rPr lang="en-GB" sz="2400" dirty="0"/>
              <a:t>is </a:t>
            </a:r>
            <a:r>
              <a:rPr lang="en-GB" sz="2400" dirty="0" smtClean="0"/>
              <a:t>that many of the GDPR’s </a:t>
            </a:r>
            <a:r>
              <a:rPr lang="en-GB" sz="2400" dirty="0"/>
              <a:t>main concepts and principles are much the same </a:t>
            </a:r>
            <a:r>
              <a:rPr lang="en-GB" sz="2400" dirty="0" smtClean="0"/>
              <a:t>as those </a:t>
            </a:r>
            <a:r>
              <a:rPr lang="en-GB" sz="2400" dirty="0"/>
              <a:t>in the current </a:t>
            </a:r>
            <a:r>
              <a:rPr lang="en-GB" sz="2400" dirty="0" smtClean="0"/>
              <a:t>Act, and therefore if we are complying properly </a:t>
            </a:r>
            <a:r>
              <a:rPr lang="en-GB" sz="2400" dirty="0"/>
              <a:t>with the current law then most of </a:t>
            </a:r>
            <a:r>
              <a:rPr lang="en-GB" sz="2400" dirty="0" smtClean="0"/>
              <a:t>our </a:t>
            </a:r>
            <a:r>
              <a:rPr lang="en-GB" sz="2400" dirty="0"/>
              <a:t>approach to </a:t>
            </a:r>
            <a:r>
              <a:rPr lang="en-GB" sz="2400" dirty="0" smtClean="0"/>
              <a:t>compliance will </a:t>
            </a:r>
            <a:r>
              <a:rPr lang="en-GB" sz="2400" dirty="0"/>
              <a:t>remain valid under the </a:t>
            </a:r>
            <a:r>
              <a:rPr lang="en-GB" sz="2400" dirty="0" smtClean="0"/>
              <a:t>GDPR and the new Bill, and will give us a starting point to build from. </a:t>
            </a:r>
          </a:p>
          <a:p>
            <a:r>
              <a:rPr lang="en-GB" sz="2400" dirty="0" smtClean="0"/>
              <a:t>However</a:t>
            </a:r>
            <a:r>
              <a:rPr lang="en-GB" sz="2400" dirty="0"/>
              <a:t>, there are new elements and significant enhancements, </a:t>
            </a:r>
            <a:r>
              <a:rPr lang="en-GB" sz="2400" dirty="0" smtClean="0"/>
              <a:t>so we </a:t>
            </a:r>
            <a:r>
              <a:rPr lang="en-GB" sz="2400" dirty="0"/>
              <a:t>will have to do some things for the first time and some </a:t>
            </a:r>
            <a:r>
              <a:rPr lang="en-GB" sz="2400" dirty="0" smtClean="0"/>
              <a:t>things differently</a:t>
            </a:r>
            <a:r>
              <a:rPr lang="en-GB" sz="2400" dirty="0"/>
              <a:t>. </a:t>
            </a:r>
          </a:p>
        </p:txBody>
      </p:sp>
    </p:spTree>
    <p:extLst>
      <p:ext uri="{BB962C8B-B14F-4D97-AF65-F5344CB8AC3E}">
        <p14:creationId xmlns:p14="http://schemas.microsoft.com/office/powerpoint/2010/main" val="2774032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7187" y="365125"/>
            <a:ext cx="8445910" cy="1257198"/>
          </a:xfrm>
        </p:spPr>
        <p:txBody>
          <a:bodyPr>
            <a:normAutofit/>
          </a:bodyPr>
          <a:lstStyle/>
          <a:p>
            <a:r>
              <a:rPr lang="en-GB" sz="3200" b="1" dirty="0" smtClean="0"/>
              <a:t>GDPR: Individual Rights</a:t>
            </a:r>
            <a:endParaRPr lang="en-GB" sz="3200" b="1" dirty="0"/>
          </a:p>
        </p:txBody>
      </p:sp>
      <p:sp>
        <p:nvSpPr>
          <p:cNvPr id="3" name="Content Placeholder 2"/>
          <p:cNvSpPr>
            <a:spLocks noGrp="1"/>
          </p:cNvSpPr>
          <p:nvPr>
            <p:ph idx="1"/>
          </p:nvPr>
        </p:nvSpPr>
        <p:spPr>
          <a:xfrm>
            <a:off x="1033272" y="1799303"/>
            <a:ext cx="10076688" cy="4820952"/>
          </a:xfrm>
        </p:spPr>
        <p:txBody>
          <a:bodyPr>
            <a:normAutofit fontScale="85000" lnSpcReduction="20000"/>
          </a:bodyPr>
          <a:lstStyle/>
          <a:p>
            <a:r>
              <a:rPr lang="en-GB" sz="2000" b="1" dirty="0" smtClean="0"/>
              <a:t>The right to restrict processing</a:t>
            </a:r>
          </a:p>
          <a:p>
            <a:pPr lvl="1"/>
            <a:r>
              <a:rPr lang="en-GB" sz="1600" dirty="0" smtClean="0"/>
              <a:t>Where an individual contests the accuracy of the personal data, where an individual has objected to the processing and the organisation is considering their legal reason for processing, where processing is unlawful and the individual opposes erasure and requests restriction instead, where the organisation no longer need the personal data but the individual requires the data to establish, exercise or defend a legal claim.</a:t>
            </a:r>
          </a:p>
          <a:p>
            <a:pPr lvl="1"/>
            <a:r>
              <a:rPr lang="en-GB" sz="1600" dirty="0" smtClean="0"/>
              <a:t>The University can store the data, but cannot process it any further unless the individual consents or the processing is necessary to establish e.g. a legal claim, to protect another person</a:t>
            </a:r>
          </a:p>
          <a:p>
            <a:r>
              <a:rPr lang="en-GB" sz="2000" b="1" dirty="0" smtClean="0"/>
              <a:t>The right to data portability</a:t>
            </a:r>
          </a:p>
          <a:p>
            <a:pPr lvl="1"/>
            <a:r>
              <a:rPr lang="en-GB" sz="1600" dirty="0" smtClean="0"/>
              <a:t>The University </a:t>
            </a:r>
            <a:r>
              <a:rPr lang="en-GB" sz="1600" i="1" dirty="0" smtClean="0"/>
              <a:t>must </a:t>
            </a:r>
            <a:r>
              <a:rPr lang="en-GB" sz="1600" dirty="0" smtClean="0"/>
              <a:t>respond within a month. Allows individuals to move, copy or transfer personal data in order to obtain and reuse for their own purposes across different services. Information must be provided in a structured, commonly used, machine readable form. The right to data portability does not apply to paper only records.</a:t>
            </a:r>
          </a:p>
          <a:p>
            <a:r>
              <a:rPr lang="en-GB" sz="2000" b="1" dirty="0" smtClean="0"/>
              <a:t>The right to object </a:t>
            </a:r>
          </a:p>
          <a:p>
            <a:pPr lvl="1"/>
            <a:r>
              <a:rPr lang="en-GB" dirty="0" smtClean="0"/>
              <a:t>to direct marketing : this is an absolute right </a:t>
            </a:r>
          </a:p>
          <a:p>
            <a:pPr lvl="1"/>
            <a:r>
              <a:rPr lang="en-GB" dirty="0" smtClean="0"/>
              <a:t>To processing for scientific / historical research / statistical purposes : there must be grounds which specifically relate to the individuals situation</a:t>
            </a:r>
          </a:p>
          <a:p>
            <a:pPr lvl="1"/>
            <a:r>
              <a:rPr lang="en-GB" dirty="0" smtClean="0"/>
              <a:t>To processing for legitimate interests / public interest : important that the University is able to justify why we are relying on these grounds for processing</a:t>
            </a:r>
          </a:p>
          <a:p>
            <a:r>
              <a:rPr lang="en-GB" sz="2000" b="1" dirty="0" smtClean="0"/>
              <a:t>Rights in relation to automated decision making and profiling</a:t>
            </a:r>
          </a:p>
          <a:p>
            <a:pPr lvl="1"/>
            <a:r>
              <a:rPr lang="en-GB" sz="1600" dirty="0" smtClean="0"/>
              <a:t>Establishes safeguards for individuals against the risk that a potentially damaging decision is taken without human intervention. We must identify whether any processing operations constitute automated decision making and consider whether appropriate procedures  are needed to deal with the requirements of the GDPR.</a:t>
            </a:r>
          </a:p>
          <a:p>
            <a:pPr lvl="1"/>
            <a:endParaRPr lang="en-GB" sz="1600" dirty="0"/>
          </a:p>
        </p:txBody>
      </p:sp>
    </p:spTree>
    <p:extLst>
      <p:ext uri="{BB962C8B-B14F-4D97-AF65-F5344CB8AC3E}">
        <p14:creationId xmlns:p14="http://schemas.microsoft.com/office/powerpoint/2010/main" val="6306043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9703" y="365125"/>
            <a:ext cx="8750710" cy="1207644"/>
          </a:xfrm>
        </p:spPr>
        <p:txBody>
          <a:bodyPr>
            <a:normAutofit/>
          </a:bodyPr>
          <a:lstStyle/>
          <a:p>
            <a:r>
              <a:rPr lang="en-GB" sz="3200" b="1" dirty="0" smtClean="0"/>
              <a:t>The right to be informed</a:t>
            </a:r>
            <a:endParaRPr lang="en-GB" sz="3200" b="1" dirty="0"/>
          </a:p>
        </p:txBody>
      </p:sp>
      <p:sp>
        <p:nvSpPr>
          <p:cNvPr id="3" name="Content Placeholder 2"/>
          <p:cNvSpPr>
            <a:spLocks noGrp="1"/>
          </p:cNvSpPr>
          <p:nvPr>
            <p:ph idx="1"/>
          </p:nvPr>
        </p:nvSpPr>
        <p:spPr>
          <a:xfrm>
            <a:off x="1278194" y="1877961"/>
            <a:ext cx="10075606" cy="4572000"/>
          </a:xfrm>
        </p:spPr>
        <p:txBody>
          <a:bodyPr>
            <a:noAutofit/>
          </a:bodyPr>
          <a:lstStyle/>
          <a:p>
            <a:pPr marL="0" indent="0">
              <a:lnSpc>
                <a:spcPct val="100000"/>
              </a:lnSpc>
              <a:spcBef>
                <a:spcPts val="0"/>
              </a:spcBef>
              <a:buNone/>
            </a:pPr>
            <a:endParaRPr lang="en-GB" sz="1100" dirty="0" smtClean="0"/>
          </a:p>
          <a:p>
            <a:pPr marL="0" indent="0">
              <a:lnSpc>
                <a:spcPct val="100000"/>
              </a:lnSpc>
              <a:spcBef>
                <a:spcPts val="0"/>
              </a:spcBef>
              <a:buNone/>
            </a:pPr>
            <a:r>
              <a:rPr lang="en-GB" sz="1200" dirty="0" smtClean="0"/>
              <a:t>The GDPR requires us to be transparent and to provide accessible information to individuals about how we use their information.  The usual way in which to provide this information is through the use of a “privacy notice”.  The term “privacy notice” is used to describe all the different ways in which an organisation can provide privacy information to individuals – on the web, in any literature etc. The privacy notice needs to be comprehensive.</a:t>
            </a:r>
          </a:p>
          <a:p>
            <a:pPr marL="0" indent="0">
              <a:lnSpc>
                <a:spcPct val="100000"/>
              </a:lnSpc>
              <a:spcBef>
                <a:spcPts val="0"/>
              </a:spcBef>
              <a:buNone/>
            </a:pPr>
            <a:endParaRPr lang="en-GB" sz="1200" dirty="0" smtClean="0"/>
          </a:p>
          <a:p>
            <a:pPr marL="0" indent="0">
              <a:lnSpc>
                <a:spcPct val="100000"/>
              </a:lnSpc>
              <a:spcBef>
                <a:spcPts val="0"/>
              </a:spcBef>
              <a:buNone/>
            </a:pPr>
            <a:r>
              <a:rPr lang="en-GB" sz="1200" dirty="0" smtClean="0"/>
              <a:t>The starting point of a privacy notice should be:</a:t>
            </a:r>
          </a:p>
          <a:p>
            <a:pPr marL="0" indent="0">
              <a:lnSpc>
                <a:spcPct val="100000"/>
              </a:lnSpc>
              <a:spcBef>
                <a:spcPts val="0"/>
              </a:spcBef>
              <a:buNone/>
            </a:pPr>
            <a:endParaRPr lang="en-GB" sz="1200" dirty="0" smtClean="0"/>
          </a:p>
          <a:p>
            <a:pPr lvl="1">
              <a:lnSpc>
                <a:spcPct val="100000"/>
              </a:lnSpc>
              <a:spcBef>
                <a:spcPts val="0"/>
              </a:spcBef>
            </a:pPr>
            <a:r>
              <a:rPr lang="en-GB" sz="1000" dirty="0" smtClean="0"/>
              <a:t>Who is “Bangor University”; and if it is a specific notice, then it should also include who is the school / department;</a:t>
            </a:r>
          </a:p>
          <a:p>
            <a:pPr lvl="1">
              <a:lnSpc>
                <a:spcPct val="100000"/>
              </a:lnSpc>
              <a:spcBef>
                <a:spcPts val="0"/>
              </a:spcBef>
            </a:pPr>
            <a:r>
              <a:rPr lang="en-GB" sz="1000" dirty="0" smtClean="0"/>
              <a:t>What is the University going to do with individuals’ information</a:t>
            </a:r>
            <a:r>
              <a:rPr lang="en-GB" sz="1000" dirty="0"/>
              <a:t> </a:t>
            </a:r>
            <a:r>
              <a:rPr lang="en-GB" sz="1000" dirty="0" smtClean="0"/>
              <a:t>– the purpose for collecting it</a:t>
            </a:r>
          </a:p>
          <a:p>
            <a:pPr lvl="1">
              <a:lnSpc>
                <a:spcPct val="100000"/>
              </a:lnSpc>
              <a:spcBef>
                <a:spcPts val="0"/>
              </a:spcBef>
            </a:pPr>
            <a:r>
              <a:rPr lang="en-GB" sz="1000" dirty="0" smtClean="0"/>
              <a:t>Who will it be shared with – important to include everything;</a:t>
            </a:r>
          </a:p>
          <a:p>
            <a:pPr lvl="1">
              <a:lnSpc>
                <a:spcPct val="100000"/>
              </a:lnSpc>
              <a:spcBef>
                <a:spcPts val="0"/>
              </a:spcBef>
            </a:pPr>
            <a:r>
              <a:rPr lang="en-GB" sz="1000" dirty="0" smtClean="0"/>
              <a:t>Details of any transfers outside the EU (as we are an international University this may be relevant);</a:t>
            </a:r>
          </a:p>
          <a:p>
            <a:pPr lvl="1">
              <a:lnSpc>
                <a:spcPct val="100000"/>
              </a:lnSpc>
              <a:spcBef>
                <a:spcPts val="0"/>
              </a:spcBef>
            </a:pPr>
            <a:r>
              <a:rPr lang="en-GB" sz="1000" dirty="0" smtClean="0"/>
              <a:t>The retention period for the data (consult the records retention schedule);</a:t>
            </a:r>
          </a:p>
          <a:p>
            <a:pPr lvl="1">
              <a:lnSpc>
                <a:spcPct val="100000"/>
              </a:lnSpc>
              <a:spcBef>
                <a:spcPts val="0"/>
              </a:spcBef>
            </a:pPr>
            <a:r>
              <a:rPr lang="en-GB" sz="1000" dirty="0" smtClean="0"/>
              <a:t>The individuals right to access the data and to rectify, erase and restrict its use;</a:t>
            </a:r>
          </a:p>
          <a:p>
            <a:pPr lvl="1">
              <a:lnSpc>
                <a:spcPct val="100000"/>
              </a:lnSpc>
              <a:spcBef>
                <a:spcPts val="0"/>
              </a:spcBef>
            </a:pPr>
            <a:r>
              <a:rPr lang="en-GB" sz="1000" dirty="0" smtClean="0"/>
              <a:t>The Complaints process (including to the Information Commissioner’s Office)</a:t>
            </a:r>
          </a:p>
          <a:p>
            <a:pPr lvl="1">
              <a:lnSpc>
                <a:spcPct val="100000"/>
              </a:lnSpc>
              <a:spcBef>
                <a:spcPts val="0"/>
              </a:spcBef>
            </a:pPr>
            <a:r>
              <a:rPr lang="en-GB" sz="1000" dirty="0" smtClean="0"/>
              <a:t>Whether there’s a statutory or contractual requirement to provide the data and the consequences of not providing it; </a:t>
            </a:r>
          </a:p>
          <a:p>
            <a:pPr lvl="1">
              <a:lnSpc>
                <a:spcPct val="100000"/>
              </a:lnSpc>
              <a:spcBef>
                <a:spcPts val="0"/>
              </a:spcBef>
            </a:pPr>
            <a:r>
              <a:rPr lang="en-GB" sz="1000" dirty="0" smtClean="0"/>
              <a:t>If there is any automated decision making;</a:t>
            </a:r>
          </a:p>
          <a:p>
            <a:pPr lvl="1">
              <a:lnSpc>
                <a:spcPct val="100000"/>
              </a:lnSpc>
              <a:spcBef>
                <a:spcPts val="0"/>
              </a:spcBef>
            </a:pPr>
            <a:r>
              <a:rPr lang="en-GB" sz="1000" dirty="0" smtClean="0"/>
              <a:t>What is the source of the data (including if it is from a third party source who they are).</a:t>
            </a:r>
          </a:p>
          <a:p>
            <a:pPr marL="0" indent="0">
              <a:lnSpc>
                <a:spcPct val="100000"/>
              </a:lnSpc>
              <a:spcBef>
                <a:spcPts val="0"/>
              </a:spcBef>
              <a:buNone/>
            </a:pPr>
            <a:endParaRPr lang="en-GB" sz="1200" dirty="0" smtClean="0"/>
          </a:p>
          <a:p>
            <a:pPr marL="0" indent="0">
              <a:lnSpc>
                <a:spcPct val="100000"/>
              </a:lnSpc>
              <a:spcBef>
                <a:spcPts val="0"/>
              </a:spcBef>
              <a:buNone/>
            </a:pPr>
            <a:r>
              <a:rPr lang="en-GB" sz="1200" dirty="0" smtClean="0"/>
              <a:t>The Privacy Notice </a:t>
            </a:r>
            <a:r>
              <a:rPr lang="en-GB" sz="1200" u="sng" dirty="0" smtClean="0"/>
              <a:t>must</a:t>
            </a:r>
            <a:r>
              <a:rPr lang="en-GB" sz="1200" dirty="0" smtClean="0"/>
              <a:t> be provided at the point in which the individual hands over the data. We can’t assume because someone engages with one service that they would be happy for their data to be transferred to another service.  If the data isn’t obtained directly from the individual, the University should provide the Privacy Notice to the individual within a month of receiving the data</a:t>
            </a:r>
            <a:endParaRPr lang="en-GB" sz="2400" dirty="0" smtClean="0"/>
          </a:p>
        </p:txBody>
      </p:sp>
    </p:spTree>
    <p:extLst>
      <p:ext uri="{BB962C8B-B14F-4D97-AF65-F5344CB8AC3E}">
        <p14:creationId xmlns:p14="http://schemas.microsoft.com/office/powerpoint/2010/main" val="2099953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261872" y="274638"/>
            <a:ext cx="8580218" cy="1298130"/>
          </a:xfrm>
        </p:spPr>
        <p:txBody>
          <a:bodyPr>
            <a:normAutofit/>
          </a:bodyPr>
          <a:lstStyle/>
          <a:p>
            <a:r>
              <a:rPr lang="en-GB" sz="3200" b="1" dirty="0" smtClean="0"/>
              <a:t>The right of access</a:t>
            </a:r>
            <a:endParaRPr lang="en-GB" sz="3200" b="1" dirty="0"/>
          </a:p>
        </p:txBody>
      </p:sp>
      <p:sp>
        <p:nvSpPr>
          <p:cNvPr id="121859" name="Rectangle 3"/>
          <p:cNvSpPr>
            <a:spLocks noGrp="1" noChangeArrowheads="1"/>
          </p:cNvSpPr>
          <p:nvPr>
            <p:ph idx="1"/>
          </p:nvPr>
        </p:nvSpPr>
        <p:spPr/>
        <p:txBody>
          <a:bodyPr>
            <a:normAutofit fontScale="92500"/>
          </a:bodyPr>
          <a:lstStyle/>
          <a:p>
            <a:pPr marL="0" indent="0">
              <a:spcBef>
                <a:spcPts val="0"/>
              </a:spcBef>
              <a:buNone/>
            </a:pPr>
            <a:endParaRPr lang="en-GB" sz="2000" dirty="0" smtClean="0"/>
          </a:p>
          <a:p>
            <a:pPr marL="0" indent="0">
              <a:spcBef>
                <a:spcPts val="0"/>
              </a:spcBef>
              <a:buNone/>
            </a:pPr>
            <a:r>
              <a:rPr lang="en-GB" sz="1600" dirty="0" smtClean="0"/>
              <a:t>Individuals </a:t>
            </a:r>
            <a:r>
              <a:rPr lang="en-GB" sz="1600" dirty="0"/>
              <a:t>have the right to </a:t>
            </a:r>
            <a:r>
              <a:rPr lang="en-GB" sz="1600" dirty="0" smtClean="0"/>
              <a:t>be told whether the University is processing their personal data, and to receive a copy of that data. The individual also has the right to be provided with supplemental information about the processing (purpose of processing, categories of data processed, recipients, retention period, their right to erasure / rectification, the source of the data)</a:t>
            </a:r>
          </a:p>
          <a:p>
            <a:pPr marL="0" indent="0">
              <a:spcBef>
                <a:spcPts val="0"/>
              </a:spcBef>
              <a:buNone/>
            </a:pPr>
            <a:endParaRPr lang="en-GB" sz="1600" dirty="0" smtClean="0"/>
          </a:p>
          <a:p>
            <a:pPr marL="0" indent="0">
              <a:spcBef>
                <a:spcPts val="0"/>
              </a:spcBef>
              <a:buNone/>
            </a:pPr>
            <a:r>
              <a:rPr lang="en-GB" sz="1600" dirty="0" smtClean="0"/>
              <a:t>In order to make a request to see / obtain a copy of the information an individual should make a request in writing. Within the University the request should be made to </a:t>
            </a:r>
            <a:r>
              <a:rPr lang="en-GB" sz="1600" dirty="0" smtClean="0">
                <a:hlinkClick r:id="rId3"/>
              </a:rPr>
              <a:t>info-compliance@bangor.ac.uk</a:t>
            </a:r>
            <a:r>
              <a:rPr lang="en-GB" sz="1600" dirty="0" smtClean="0"/>
              <a:t> or by post to Lynette Hunter in Corporate Services.</a:t>
            </a:r>
          </a:p>
          <a:p>
            <a:pPr marL="0" indent="0">
              <a:spcBef>
                <a:spcPts val="0"/>
              </a:spcBef>
              <a:buNone/>
            </a:pPr>
            <a:endParaRPr lang="en-GB" sz="1600" dirty="0" smtClean="0"/>
          </a:p>
          <a:p>
            <a:pPr marL="0" indent="0">
              <a:spcBef>
                <a:spcPts val="0"/>
              </a:spcBef>
              <a:buNone/>
            </a:pPr>
            <a:r>
              <a:rPr lang="en-GB" sz="1600" dirty="0" smtClean="0"/>
              <a:t>There is no charge for making the request, and the request must be dealt without delay, and at the latest within one month of receipt of the request.</a:t>
            </a:r>
          </a:p>
          <a:p>
            <a:pPr marL="0" indent="0">
              <a:spcBef>
                <a:spcPts val="0"/>
              </a:spcBef>
              <a:buNone/>
            </a:pPr>
            <a:endParaRPr lang="en-GB" sz="1600" dirty="0"/>
          </a:p>
          <a:p>
            <a:pPr marL="0" indent="0">
              <a:spcBef>
                <a:spcPts val="0"/>
              </a:spcBef>
              <a:buNone/>
            </a:pPr>
            <a:r>
              <a:rPr lang="en-GB" sz="1600" b="1" dirty="0" smtClean="0"/>
              <a:t>Matters to consider</a:t>
            </a:r>
            <a:endParaRPr lang="en-GB" sz="1600" dirty="0" smtClean="0"/>
          </a:p>
          <a:p>
            <a:pPr>
              <a:spcBef>
                <a:spcPts val="0"/>
              </a:spcBef>
              <a:buFontTx/>
              <a:buChar char="-"/>
            </a:pPr>
            <a:r>
              <a:rPr lang="en-GB" sz="1600" dirty="0" smtClean="0"/>
              <a:t>Can we make data more accessible to individuals so they can see the information themselves without needing to use the right of access procedure. </a:t>
            </a:r>
          </a:p>
          <a:p>
            <a:pPr>
              <a:spcBef>
                <a:spcPts val="0"/>
              </a:spcBef>
              <a:buFontTx/>
              <a:buChar char="-"/>
            </a:pPr>
            <a:r>
              <a:rPr lang="en-GB" sz="1600" dirty="0" smtClean="0"/>
              <a:t>Are we making students aware that they can see and amend data within </a:t>
            </a:r>
            <a:r>
              <a:rPr lang="en-GB" sz="1600" dirty="0" err="1" smtClean="0"/>
              <a:t>MyBangor</a:t>
            </a:r>
            <a:r>
              <a:rPr lang="en-GB" sz="1600" dirty="0" smtClean="0"/>
              <a:t>?</a:t>
            </a:r>
          </a:p>
          <a:p>
            <a:pPr>
              <a:spcBef>
                <a:spcPts val="0"/>
              </a:spcBef>
              <a:buFontTx/>
              <a:buChar char="-"/>
            </a:pPr>
            <a:r>
              <a:rPr lang="en-GB" sz="1600" dirty="0" smtClean="0"/>
              <a:t>Can we deal with a request for portability of data – which data can be easily exported in structured, machine readable formats?</a:t>
            </a:r>
            <a:endParaRPr lang="en-GB" sz="1600" dirty="0"/>
          </a:p>
        </p:txBody>
      </p:sp>
    </p:spTree>
    <p:extLst>
      <p:ext uri="{BB962C8B-B14F-4D97-AF65-F5344CB8AC3E}">
        <p14:creationId xmlns:p14="http://schemas.microsoft.com/office/powerpoint/2010/main" val="18198574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Children’s Personal Data in the digital environment</a:t>
            </a:r>
            <a:endParaRPr lang="en-GB" sz="2800" b="1" dirty="0"/>
          </a:p>
        </p:txBody>
      </p:sp>
      <p:sp>
        <p:nvSpPr>
          <p:cNvPr id="3" name="Content Placeholder 2"/>
          <p:cNvSpPr>
            <a:spLocks noGrp="1"/>
          </p:cNvSpPr>
          <p:nvPr>
            <p:ph idx="1"/>
          </p:nvPr>
        </p:nvSpPr>
        <p:spPr>
          <a:xfrm>
            <a:off x="1097280" y="2025444"/>
            <a:ext cx="10058400" cy="4265627"/>
          </a:xfrm>
        </p:spPr>
        <p:txBody>
          <a:bodyPr>
            <a:normAutofit fontScale="92500" lnSpcReduction="20000"/>
          </a:bodyPr>
          <a:lstStyle/>
          <a:p>
            <a:pPr marL="0" indent="0">
              <a:buNone/>
            </a:pPr>
            <a:r>
              <a:rPr lang="en-GB" sz="1700" dirty="0" smtClean="0"/>
              <a:t>The </a:t>
            </a:r>
            <a:r>
              <a:rPr lang="en-GB" sz="1700" dirty="0"/>
              <a:t>GDPR contains new provisions intended to enhance the protection of children’s personal </a:t>
            </a:r>
            <a:r>
              <a:rPr lang="en-GB" sz="1700" dirty="0" smtClean="0"/>
              <a:t>data </a:t>
            </a:r>
            <a:r>
              <a:rPr lang="en-GB" sz="1700" b="1" dirty="0" smtClean="0"/>
              <a:t>in the digital environment.</a:t>
            </a:r>
            <a:r>
              <a:rPr lang="en-GB" sz="1700" dirty="0" smtClean="0"/>
              <a:t> In the GDPR children are identified as those who require specific protection under the regulations. </a:t>
            </a:r>
          </a:p>
          <a:p>
            <a:pPr marL="0" indent="0">
              <a:buNone/>
            </a:pPr>
            <a:r>
              <a:rPr lang="en-GB" sz="1700" b="1" dirty="0" smtClean="0"/>
              <a:t>Will the rules in relation to children affect you? </a:t>
            </a:r>
          </a:p>
          <a:p>
            <a:pPr marL="0" indent="0">
              <a:buNone/>
            </a:pPr>
            <a:r>
              <a:rPr lang="en-GB" sz="1700" dirty="0"/>
              <a:t>Proposals in relation to online services would mean children aged 13 years old or above would be able to consent to their data being processed. For children under 13 years old their parents or guardians would need to consent. Withdrawing consent will also be simplified for children</a:t>
            </a:r>
            <a:r>
              <a:rPr lang="en-GB" sz="1700" dirty="0" smtClean="0"/>
              <a:t>.</a:t>
            </a:r>
            <a:endParaRPr lang="en-GB" sz="1700" dirty="0"/>
          </a:p>
          <a:p>
            <a:pPr marL="0" indent="0">
              <a:buNone/>
            </a:pPr>
            <a:r>
              <a:rPr lang="en-GB" sz="1700" b="1" dirty="0"/>
              <a:t>Privacy notices for </a:t>
            </a:r>
            <a:r>
              <a:rPr lang="en-GB" sz="1700" b="1" dirty="0" smtClean="0"/>
              <a:t>children</a:t>
            </a:r>
            <a:endParaRPr lang="en-GB" sz="1700" dirty="0"/>
          </a:p>
          <a:p>
            <a:pPr marL="0" indent="0">
              <a:buNone/>
            </a:pPr>
            <a:r>
              <a:rPr lang="en-GB" sz="1700" dirty="0"/>
              <a:t>Where services are offered directly to a child, </a:t>
            </a:r>
            <a:r>
              <a:rPr lang="en-GB" sz="1700" dirty="0" smtClean="0"/>
              <a:t>organisations </a:t>
            </a:r>
            <a:r>
              <a:rPr lang="en-GB" sz="1700" dirty="0"/>
              <a:t>must ensure that </a:t>
            </a:r>
            <a:r>
              <a:rPr lang="en-GB" sz="1700" dirty="0" smtClean="0"/>
              <a:t>the relevant </a:t>
            </a:r>
            <a:r>
              <a:rPr lang="en-GB" sz="1700" dirty="0"/>
              <a:t>privacy notice is written in a clear, plain way that a child will understand</a:t>
            </a:r>
            <a:r>
              <a:rPr lang="en-GB" sz="1700" dirty="0" smtClean="0"/>
              <a:t>.</a:t>
            </a:r>
          </a:p>
          <a:p>
            <a:pPr marL="0" indent="0">
              <a:buNone/>
            </a:pPr>
            <a:endParaRPr lang="en-GB" sz="1700" dirty="0"/>
          </a:p>
          <a:p>
            <a:pPr marL="0" indent="0">
              <a:buNone/>
            </a:pPr>
            <a:r>
              <a:rPr lang="en-GB" sz="1700" b="1" dirty="0" smtClean="0"/>
              <a:t>Children’s personal data for all other circumstances</a:t>
            </a:r>
          </a:p>
          <a:p>
            <a:pPr marL="0" indent="0">
              <a:buNone/>
            </a:pPr>
            <a:r>
              <a:rPr lang="en-GB" sz="1700" dirty="0"/>
              <a:t>For all other data protection issues, children can make their own </a:t>
            </a:r>
            <a:r>
              <a:rPr lang="en-GB" sz="1700" dirty="0" smtClean="0"/>
              <a:t>decisions if </a:t>
            </a:r>
            <a:r>
              <a:rPr lang="en-GB" sz="1700" dirty="0"/>
              <a:t>they have </a:t>
            </a:r>
            <a:r>
              <a:rPr lang="en-GB" sz="1700" dirty="0" smtClean="0"/>
              <a:t>capacity </a:t>
            </a:r>
            <a:r>
              <a:rPr lang="en-GB" sz="1700" dirty="0"/>
              <a:t>or </a:t>
            </a:r>
            <a:r>
              <a:rPr lang="en-GB" sz="1700" dirty="0" err="1"/>
              <a:t>Gillick</a:t>
            </a:r>
            <a:r>
              <a:rPr lang="en-GB" sz="1700" dirty="0"/>
              <a:t> </a:t>
            </a:r>
            <a:r>
              <a:rPr lang="en-GB" sz="1700" dirty="0" smtClean="0"/>
              <a:t>competency:</a:t>
            </a:r>
          </a:p>
          <a:p>
            <a:pPr marL="0" indent="0">
              <a:buNone/>
            </a:pPr>
            <a:r>
              <a:rPr lang="en-GB" sz="1700" dirty="0"/>
              <a:t>"...whether or not a child is capable of giving the necessary consent will depend on the child’s maturity and understanding and the nature of the consent required. The child must be capable of making a reasonable assessment of the advantages </a:t>
            </a:r>
            <a:r>
              <a:rPr lang="en-GB" sz="1700" dirty="0" smtClean="0"/>
              <a:t> …  so </a:t>
            </a:r>
            <a:r>
              <a:rPr lang="en-GB" sz="1700" dirty="0"/>
              <a:t>the consent, if given, can be properly and fairly described as true </a:t>
            </a:r>
            <a:r>
              <a:rPr lang="en-GB" sz="1700" dirty="0" smtClean="0"/>
              <a:t>consent”</a:t>
            </a:r>
          </a:p>
          <a:p>
            <a:pPr marL="0" indent="0">
              <a:buNone/>
            </a:pPr>
            <a:endParaRPr lang="en-GB" sz="1700" dirty="0"/>
          </a:p>
          <a:p>
            <a:pPr marL="0" indent="0">
              <a:buNone/>
            </a:pPr>
            <a:endParaRPr lang="en-GB" sz="1700" b="1"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410994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307690" y="274637"/>
            <a:ext cx="8593394" cy="1288691"/>
          </a:xfrm>
        </p:spPr>
        <p:txBody>
          <a:bodyPr>
            <a:normAutofit/>
          </a:bodyPr>
          <a:lstStyle/>
          <a:p>
            <a:pPr algn="l"/>
            <a:r>
              <a:rPr lang="en-GB" sz="2800" b="1" dirty="0"/>
              <a:t>Transfer of data outside the </a:t>
            </a:r>
            <a:r>
              <a:rPr lang="en-GB" sz="2800" b="1" dirty="0" smtClean="0"/>
              <a:t>European </a:t>
            </a:r>
            <a:r>
              <a:rPr lang="en-GB" sz="2800" b="1" dirty="0"/>
              <a:t>Union</a:t>
            </a:r>
          </a:p>
        </p:txBody>
      </p:sp>
      <p:sp>
        <p:nvSpPr>
          <p:cNvPr id="148483" name="Rectangle 3"/>
          <p:cNvSpPr>
            <a:spLocks noGrp="1" noChangeArrowheads="1"/>
          </p:cNvSpPr>
          <p:nvPr>
            <p:ph idx="1"/>
          </p:nvPr>
        </p:nvSpPr>
        <p:spPr>
          <a:xfrm>
            <a:off x="1097280" y="1845734"/>
            <a:ext cx="10058400" cy="4545234"/>
          </a:xfrm>
        </p:spPr>
        <p:txBody>
          <a:bodyPr>
            <a:noAutofit/>
          </a:bodyPr>
          <a:lstStyle/>
          <a:p>
            <a:pPr marL="0" indent="0">
              <a:lnSpc>
                <a:spcPct val="110000"/>
              </a:lnSpc>
              <a:spcBef>
                <a:spcPts val="0"/>
              </a:spcBef>
              <a:buNone/>
            </a:pPr>
            <a:r>
              <a:rPr lang="en-GB" sz="1600" dirty="0" smtClean="0"/>
              <a:t>Transfers of personal data outside the EU continue to be regulated and restricted in certain circumstances. The University can </a:t>
            </a:r>
            <a:r>
              <a:rPr lang="en-GB" sz="1600" dirty="0"/>
              <a:t>transfer data outside the European Union where the </a:t>
            </a:r>
            <a:r>
              <a:rPr lang="en-GB" sz="1600" dirty="0" smtClean="0"/>
              <a:t>receiving organisation has </a:t>
            </a:r>
            <a:r>
              <a:rPr lang="en-GB" sz="1600" dirty="0"/>
              <a:t>provided adequate safeguards. Individuals’ rights must be enforceable and effective legal remedies for individuals must be available following the transfer. </a:t>
            </a:r>
          </a:p>
          <a:p>
            <a:pPr marL="0" indent="0">
              <a:lnSpc>
                <a:spcPct val="110000"/>
              </a:lnSpc>
              <a:spcBef>
                <a:spcPts val="0"/>
              </a:spcBef>
              <a:buNone/>
            </a:pPr>
            <a:endParaRPr lang="en-GB" sz="1600" dirty="0"/>
          </a:p>
          <a:p>
            <a:pPr marL="0" indent="0">
              <a:lnSpc>
                <a:spcPct val="110000"/>
              </a:lnSpc>
              <a:spcBef>
                <a:spcPts val="0"/>
              </a:spcBef>
              <a:buNone/>
            </a:pPr>
            <a:r>
              <a:rPr lang="en-GB" sz="1600" dirty="0"/>
              <a:t>Examples of adequate safeguards would be</a:t>
            </a:r>
            <a:r>
              <a:rPr lang="en-GB" sz="1600" dirty="0" smtClean="0"/>
              <a:t>:</a:t>
            </a:r>
            <a:endParaRPr lang="en-GB" sz="1600" dirty="0"/>
          </a:p>
          <a:p>
            <a:pPr lvl="1">
              <a:lnSpc>
                <a:spcPct val="110000"/>
              </a:lnSpc>
              <a:spcBef>
                <a:spcPts val="0"/>
              </a:spcBef>
              <a:buFont typeface="Arial" panose="020B0604020202020204" pitchFamily="34" charset="0"/>
              <a:buChar char="•"/>
            </a:pPr>
            <a:r>
              <a:rPr lang="en-GB" sz="1400" dirty="0"/>
              <a:t>a legally binding agreement between public authorities or bodies;</a:t>
            </a:r>
          </a:p>
          <a:p>
            <a:pPr lvl="1">
              <a:lnSpc>
                <a:spcPct val="110000"/>
              </a:lnSpc>
              <a:spcBef>
                <a:spcPts val="0"/>
              </a:spcBef>
              <a:buFont typeface="Arial" panose="020B0604020202020204" pitchFamily="34" charset="0"/>
              <a:buChar char="•"/>
            </a:pPr>
            <a:r>
              <a:rPr lang="en-GB" sz="1400" dirty="0"/>
              <a:t>binding corporate rules (agreements governing transfers made between organisations within in a corporate group);</a:t>
            </a:r>
          </a:p>
          <a:p>
            <a:pPr lvl="1">
              <a:lnSpc>
                <a:spcPct val="110000"/>
              </a:lnSpc>
              <a:spcBef>
                <a:spcPts val="0"/>
              </a:spcBef>
              <a:buFont typeface="Arial" panose="020B0604020202020204" pitchFamily="34" charset="0"/>
              <a:buChar char="•"/>
            </a:pPr>
            <a:r>
              <a:rPr lang="en-GB" sz="1400" dirty="0"/>
              <a:t>standard data protection clauses in the form of template transfer clauses adopted by the Commission;</a:t>
            </a:r>
          </a:p>
          <a:p>
            <a:pPr lvl="1">
              <a:lnSpc>
                <a:spcPct val="110000"/>
              </a:lnSpc>
              <a:spcBef>
                <a:spcPts val="0"/>
              </a:spcBef>
              <a:buFont typeface="Arial" panose="020B0604020202020204" pitchFamily="34" charset="0"/>
              <a:buChar char="•"/>
            </a:pPr>
            <a:r>
              <a:rPr lang="en-GB" sz="1400" dirty="0"/>
              <a:t>standard data protection clauses in the form of template transfer clauses adopted by a supervisory authority and approved by the Commission;</a:t>
            </a:r>
          </a:p>
          <a:p>
            <a:pPr lvl="1">
              <a:lnSpc>
                <a:spcPct val="110000"/>
              </a:lnSpc>
              <a:spcBef>
                <a:spcPts val="0"/>
              </a:spcBef>
              <a:buFont typeface="Arial" panose="020B0604020202020204" pitchFamily="34" charset="0"/>
              <a:buChar char="•"/>
            </a:pPr>
            <a:r>
              <a:rPr lang="en-GB" sz="1400" dirty="0"/>
              <a:t>compliance with an approved code of conduct approved by a supervisory authority;</a:t>
            </a:r>
          </a:p>
          <a:p>
            <a:pPr lvl="1">
              <a:lnSpc>
                <a:spcPct val="110000"/>
              </a:lnSpc>
              <a:spcBef>
                <a:spcPts val="0"/>
              </a:spcBef>
              <a:buFont typeface="Arial" panose="020B0604020202020204" pitchFamily="34" charset="0"/>
              <a:buChar char="•"/>
            </a:pPr>
            <a:r>
              <a:rPr lang="en-GB" sz="1400" dirty="0"/>
              <a:t>certification under an approved certification mechanism as provided for in the GDPR;</a:t>
            </a:r>
          </a:p>
          <a:p>
            <a:pPr lvl="1">
              <a:lnSpc>
                <a:spcPct val="110000"/>
              </a:lnSpc>
              <a:spcBef>
                <a:spcPts val="0"/>
              </a:spcBef>
              <a:buFont typeface="Arial" panose="020B0604020202020204" pitchFamily="34" charset="0"/>
              <a:buChar char="•"/>
            </a:pPr>
            <a:r>
              <a:rPr lang="en-GB" sz="1400" dirty="0"/>
              <a:t>contractual clauses agreed authorised by the competent supervisory authority; or</a:t>
            </a:r>
          </a:p>
          <a:p>
            <a:pPr lvl="1">
              <a:lnSpc>
                <a:spcPct val="110000"/>
              </a:lnSpc>
              <a:spcBef>
                <a:spcPts val="0"/>
              </a:spcBef>
              <a:buFont typeface="Arial" panose="020B0604020202020204" pitchFamily="34" charset="0"/>
              <a:buChar char="•"/>
            </a:pPr>
            <a:r>
              <a:rPr lang="en-GB" sz="1400" dirty="0"/>
              <a:t>provisions inserted in to administrative arrangements between public authorities or bodies authorised by the competent supervisory authority.</a:t>
            </a:r>
          </a:p>
          <a:p>
            <a:pPr marL="0" indent="0">
              <a:lnSpc>
                <a:spcPct val="110000"/>
              </a:lnSpc>
              <a:spcBef>
                <a:spcPts val="0"/>
              </a:spcBef>
              <a:buNone/>
            </a:pPr>
            <a:endParaRPr lang="en-GB" sz="1400" dirty="0" smtClean="0"/>
          </a:p>
        </p:txBody>
      </p:sp>
    </p:spTree>
    <p:extLst>
      <p:ext uri="{BB962C8B-B14F-4D97-AF65-F5344CB8AC3E}">
        <p14:creationId xmlns:p14="http://schemas.microsoft.com/office/powerpoint/2010/main" val="28488161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199535" y="274637"/>
            <a:ext cx="8701549" cy="1288691"/>
          </a:xfrm>
        </p:spPr>
        <p:txBody>
          <a:bodyPr>
            <a:normAutofit/>
          </a:bodyPr>
          <a:lstStyle/>
          <a:p>
            <a:pPr algn="l"/>
            <a:r>
              <a:rPr lang="en-GB" sz="2800" b="1" dirty="0"/>
              <a:t>Transfer of data outside the </a:t>
            </a:r>
            <a:r>
              <a:rPr lang="en-GB" sz="2800" b="1" dirty="0" smtClean="0"/>
              <a:t>European </a:t>
            </a:r>
            <a:r>
              <a:rPr lang="en-GB" sz="2800" b="1" dirty="0"/>
              <a:t>Union</a:t>
            </a:r>
          </a:p>
        </p:txBody>
      </p:sp>
      <p:sp>
        <p:nvSpPr>
          <p:cNvPr id="148483" name="Rectangle 3"/>
          <p:cNvSpPr>
            <a:spLocks noGrp="1" noChangeArrowheads="1"/>
          </p:cNvSpPr>
          <p:nvPr>
            <p:ph idx="1"/>
          </p:nvPr>
        </p:nvSpPr>
        <p:spPr/>
        <p:txBody>
          <a:bodyPr>
            <a:noAutofit/>
          </a:bodyPr>
          <a:lstStyle/>
          <a:p>
            <a:pPr marL="0" indent="0">
              <a:lnSpc>
                <a:spcPct val="110000"/>
              </a:lnSpc>
              <a:spcBef>
                <a:spcPts val="0"/>
              </a:spcBef>
              <a:buNone/>
            </a:pPr>
            <a:endParaRPr lang="en-GB" sz="1800" dirty="0" smtClean="0"/>
          </a:p>
          <a:p>
            <a:pPr marL="0" indent="0">
              <a:lnSpc>
                <a:spcPct val="110000"/>
              </a:lnSpc>
              <a:spcBef>
                <a:spcPts val="0"/>
              </a:spcBef>
              <a:buNone/>
            </a:pPr>
            <a:r>
              <a:rPr lang="en-GB" sz="1800" dirty="0" smtClean="0"/>
              <a:t>Any current data protection clauses which are put into </a:t>
            </a:r>
            <a:r>
              <a:rPr lang="en-GB" sz="1800" dirty="0"/>
              <a:t>contracts </a:t>
            </a:r>
            <a:r>
              <a:rPr lang="en-GB" sz="1800" dirty="0" smtClean="0"/>
              <a:t>will </a:t>
            </a:r>
            <a:r>
              <a:rPr lang="en-GB" sz="1800" dirty="0"/>
              <a:t>need to be updated to ensure they remain compliant with the GDPR requirements and </a:t>
            </a:r>
            <a:r>
              <a:rPr lang="en-GB" sz="1800" dirty="0" smtClean="0"/>
              <a:t>new data </a:t>
            </a:r>
            <a:r>
              <a:rPr lang="en-GB" sz="1800" dirty="0"/>
              <a:t>protection legislation</a:t>
            </a:r>
            <a:r>
              <a:rPr lang="en-GB" sz="1800" dirty="0" smtClean="0"/>
              <a:t>.</a:t>
            </a:r>
          </a:p>
          <a:p>
            <a:pPr marL="0" indent="0">
              <a:lnSpc>
                <a:spcPct val="110000"/>
              </a:lnSpc>
              <a:spcBef>
                <a:spcPts val="0"/>
              </a:spcBef>
              <a:buNone/>
            </a:pPr>
            <a:endParaRPr lang="en-GB" sz="1800" dirty="0" smtClean="0"/>
          </a:p>
          <a:p>
            <a:pPr marL="0" indent="0">
              <a:lnSpc>
                <a:spcPct val="110000"/>
              </a:lnSpc>
              <a:spcBef>
                <a:spcPts val="0"/>
              </a:spcBef>
              <a:buNone/>
            </a:pPr>
            <a:r>
              <a:rPr lang="en-GB" sz="1800" b="1" dirty="0" smtClean="0"/>
              <a:t>To do now:</a:t>
            </a:r>
          </a:p>
          <a:p>
            <a:pPr marL="0" indent="0">
              <a:lnSpc>
                <a:spcPct val="110000"/>
              </a:lnSpc>
              <a:spcBef>
                <a:spcPts val="0"/>
              </a:spcBef>
              <a:buNone/>
            </a:pPr>
            <a:endParaRPr lang="en-GB" sz="1800" dirty="0"/>
          </a:p>
          <a:p>
            <a:pPr lvl="1">
              <a:lnSpc>
                <a:spcPct val="110000"/>
              </a:lnSpc>
              <a:spcBef>
                <a:spcPts val="0"/>
              </a:spcBef>
              <a:buFont typeface="Arial" panose="020B0604020202020204" pitchFamily="34" charset="0"/>
              <a:buChar char="•"/>
            </a:pPr>
            <a:r>
              <a:rPr lang="en-GB" sz="1600" dirty="0" smtClean="0"/>
              <a:t>review and map key international data flows,</a:t>
            </a:r>
          </a:p>
          <a:p>
            <a:pPr lvl="1">
              <a:lnSpc>
                <a:spcPct val="110000"/>
              </a:lnSpc>
              <a:spcBef>
                <a:spcPts val="0"/>
              </a:spcBef>
              <a:buFont typeface="Arial" panose="020B0604020202020204" pitchFamily="34" charset="0"/>
              <a:buChar char="•"/>
            </a:pPr>
            <a:r>
              <a:rPr lang="en-GB" sz="1600" dirty="0"/>
              <a:t>c</a:t>
            </a:r>
            <a:r>
              <a:rPr lang="en-GB" sz="1600" dirty="0" smtClean="0"/>
              <a:t>onsider what data transfer mechanisms you have in place and whether these will continue to be appropriate,</a:t>
            </a:r>
          </a:p>
          <a:p>
            <a:pPr lvl="1">
              <a:lnSpc>
                <a:spcPct val="110000"/>
              </a:lnSpc>
              <a:spcBef>
                <a:spcPts val="0"/>
              </a:spcBef>
              <a:buFont typeface="Arial" panose="020B0604020202020204" pitchFamily="34" charset="0"/>
              <a:buChar char="•"/>
            </a:pPr>
            <a:r>
              <a:rPr lang="en-GB" sz="1600" dirty="0"/>
              <a:t>r</a:t>
            </a:r>
            <a:r>
              <a:rPr lang="en-GB" sz="1600" dirty="0" smtClean="0"/>
              <a:t>eview contract clauses to ensure the requirements remain compliant</a:t>
            </a:r>
          </a:p>
          <a:p>
            <a:pPr marL="0" indent="0">
              <a:lnSpc>
                <a:spcPct val="110000"/>
              </a:lnSpc>
              <a:spcBef>
                <a:spcPts val="0"/>
              </a:spcBef>
              <a:buNone/>
            </a:pPr>
            <a:endParaRPr lang="en-GB" sz="1400" dirty="0"/>
          </a:p>
        </p:txBody>
      </p:sp>
    </p:spTree>
    <p:extLst>
      <p:ext uri="{BB962C8B-B14F-4D97-AF65-F5344CB8AC3E}">
        <p14:creationId xmlns:p14="http://schemas.microsoft.com/office/powerpoint/2010/main" val="4411535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206" y="286603"/>
            <a:ext cx="9995474" cy="1450757"/>
          </a:xfrm>
        </p:spPr>
        <p:txBody>
          <a:bodyPr>
            <a:normAutofit/>
          </a:bodyPr>
          <a:lstStyle/>
          <a:p>
            <a:r>
              <a:rPr lang="en-GB" sz="3200" b="1" dirty="0" smtClean="0"/>
              <a:t>Personal or Special Categories Data Breach</a:t>
            </a:r>
            <a:endParaRPr lang="en-GB" sz="3200" b="1" dirty="0"/>
          </a:p>
        </p:txBody>
      </p:sp>
      <p:sp>
        <p:nvSpPr>
          <p:cNvPr id="3" name="Content Placeholder 2"/>
          <p:cNvSpPr>
            <a:spLocks noGrp="1"/>
          </p:cNvSpPr>
          <p:nvPr>
            <p:ph idx="1"/>
          </p:nvPr>
        </p:nvSpPr>
        <p:spPr>
          <a:xfrm>
            <a:off x="1160206" y="2025444"/>
            <a:ext cx="10193594" cy="4299155"/>
          </a:xfrm>
        </p:spPr>
        <p:txBody>
          <a:bodyPr>
            <a:normAutofit fontScale="85000" lnSpcReduction="20000"/>
          </a:bodyPr>
          <a:lstStyle/>
          <a:p>
            <a:pPr marL="0" indent="0">
              <a:lnSpc>
                <a:spcPct val="120000"/>
              </a:lnSpc>
              <a:spcBef>
                <a:spcPts val="0"/>
              </a:spcBef>
              <a:buNone/>
            </a:pPr>
            <a:r>
              <a:rPr lang="en-GB" dirty="0" smtClean="0"/>
              <a:t>The GDPR will introduce a duty on </a:t>
            </a:r>
            <a:r>
              <a:rPr lang="en-GB" u="sng" dirty="0" smtClean="0"/>
              <a:t>all organisations </a:t>
            </a:r>
            <a:r>
              <a:rPr lang="en-GB" dirty="0" smtClean="0"/>
              <a:t>to report certain types of data breach to the Information Commissioner’s Office (ICO), and in most cases also to the individuals affected.</a:t>
            </a:r>
          </a:p>
          <a:p>
            <a:pPr marL="0" indent="0">
              <a:lnSpc>
                <a:spcPct val="120000"/>
              </a:lnSpc>
              <a:spcBef>
                <a:spcPts val="0"/>
              </a:spcBef>
              <a:buNone/>
            </a:pPr>
            <a:endParaRPr lang="en-GB" dirty="0" smtClean="0"/>
          </a:p>
          <a:p>
            <a:pPr marL="0" indent="0">
              <a:lnSpc>
                <a:spcPct val="120000"/>
              </a:lnSpc>
              <a:spcBef>
                <a:spcPts val="0"/>
              </a:spcBef>
              <a:buNone/>
            </a:pPr>
            <a:r>
              <a:rPr lang="en-GB" dirty="0" smtClean="0"/>
              <a:t>A personal data breach means a breach of security leading to the destruction, loss, alteration, unauthorised disclosure of, or access to, personal data / special categories data. </a:t>
            </a:r>
          </a:p>
          <a:p>
            <a:pPr marL="0" indent="0">
              <a:lnSpc>
                <a:spcPct val="120000"/>
              </a:lnSpc>
              <a:spcBef>
                <a:spcPts val="0"/>
              </a:spcBef>
              <a:buNone/>
            </a:pPr>
            <a:endParaRPr lang="en-GB" dirty="0" smtClean="0"/>
          </a:p>
          <a:p>
            <a:pPr marL="0" indent="0">
              <a:lnSpc>
                <a:spcPct val="120000"/>
              </a:lnSpc>
              <a:spcBef>
                <a:spcPts val="0"/>
              </a:spcBef>
              <a:buNone/>
            </a:pPr>
            <a:r>
              <a:rPr lang="en-GB" dirty="0" smtClean="0"/>
              <a:t>The University </a:t>
            </a:r>
            <a:r>
              <a:rPr lang="en-GB" dirty="0"/>
              <a:t>will have to notify </a:t>
            </a:r>
            <a:r>
              <a:rPr lang="en-GB" dirty="0" smtClean="0"/>
              <a:t>the ICO where the breach is likely to </a:t>
            </a:r>
            <a:r>
              <a:rPr lang="en-GB" dirty="0"/>
              <a:t>result in a risk to the rights and freedoms of </a:t>
            </a:r>
            <a:r>
              <a:rPr lang="en-GB" dirty="0" smtClean="0"/>
              <a:t>individuals, and </a:t>
            </a:r>
            <a:r>
              <a:rPr lang="en-GB" u="sng" dirty="0" smtClean="0"/>
              <a:t>must do so </a:t>
            </a:r>
            <a:r>
              <a:rPr lang="en-GB" u="sng" dirty="0"/>
              <a:t>within 72 hours</a:t>
            </a:r>
            <a:r>
              <a:rPr lang="en-GB" dirty="0"/>
              <a:t>. </a:t>
            </a:r>
            <a:endParaRPr lang="en-GB" dirty="0" smtClean="0"/>
          </a:p>
          <a:p>
            <a:pPr marL="0" indent="0">
              <a:lnSpc>
                <a:spcPct val="120000"/>
              </a:lnSpc>
              <a:spcBef>
                <a:spcPts val="0"/>
              </a:spcBef>
              <a:buNone/>
            </a:pPr>
            <a:endParaRPr lang="en-GB" dirty="0" smtClean="0"/>
          </a:p>
          <a:p>
            <a:pPr marL="0" indent="0">
              <a:lnSpc>
                <a:spcPct val="120000"/>
              </a:lnSpc>
              <a:spcBef>
                <a:spcPts val="0"/>
              </a:spcBef>
              <a:buNone/>
            </a:pPr>
            <a:r>
              <a:rPr lang="en-GB" dirty="0" smtClean="0"/>
              <a:t>Failing </a:t>
            </a:r>
            <a:r>
              <a:rPr lang="en-GB" dirty="0"/>
              <a:t>to notify a breach when required to do so can result </a:t>
            </a:r>
            <a:r>
              <a:rPr lang="en-GB" dirty="0" smtClean="0"/>
              <a:t>in a fine, in addition there will be a significant fine for the breach itself … up </a:t>
            </a:r>
            <a:r>
              <a:rPr lang="en-GB" dirty="0"/>
              <a:t>to 10 million Euros or 2 per cent of </a:t>
            </a:r>
            <a:r>
              <a:rPr lang="en-GB" dirty="0" smtClean="0"/>
              <a:t>an organisation’s global turnover.</a:t>
            </a:r>
          </a:p>
          <a:p>
            <a:pPr marL="0" indent="0">
              <a:lnSpc>
                <a:spcPct val="120000"/>
              </a:lnSpc>
              <a:spcBef>
                <a:spcPts val="0"/>
              </a:spcBef>
              <a:buNone/>
            </a:pPr>
            <a:endParaRPr lang="en-GB" dirty="0"/>
          </a:p>
          <a:p>
            <a:pPr marL="0" indent="0">
              <a:lnSpc>
                <a:spcPct val="120000"/>
              </a:lnSpc>
              <a:spcBef>
                <a:spcPts val="0"/>
              </a:spcBef>
              <a:buNone/>
            </a:pPr>
            <a:r>
              <a:rPr lang="en-GB" dirty="0" smtClean="0"/>
              <a:t>The University will be expected to keep an Internal Breach Register noting all personal / special categories data breaches</a:t>
            </a:r>
          </a:p>
          <a:p>
            <a:pPr marL="0" indent="0">
              <a:lnSpc>
                <a:spcPct val="120000"/>
              </a:lnSpc>
              <a:spcBef>
                <a:spcPts val="0"/>
              </a:spcBef>
              <a:buNone/>
            </a:pPr>
            <a:endParaRPr lang="en-GB" dirty="0" smtClean="0"/>
          </a:p>
          <a:p>
            <a:pPr marL="0" indent="0">
              <a:lnSpc>
                <a:spcPct val="120000"/>
              </a:lnSpc>
              <a:spcBef>
                <a:spcPts val="0"/>
              </a:spcBef>
              <a:buNone/>
            </a:pPr>
            <a:endParaRPr lang="en-GB" dirty="0" smtClean="0"/>
          </a:p>
          <a:p>
            <a:endParaRPr lang="en-GB" dirty="0" smtClean="0"/>
          </a:p>
          <a:p>
            <a:endParaRPr lang="en-GB" dirty="0" smtClean="0"/>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41399306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710" y="365125"/>
            <a:ext cx="8672051" cy="1257198"/>
          </a:xfrm>
        </p:spPr>
        <p:txBody>
          <a:bodyPr>
            <a:normAutofit/>
          </a:bodyPr>
          <a:lstStyle/>
          <a:p>
            <a:r>
              <a:rPr lang="en-GB" sz="2800" b="1" dirty="0" smtClean="0"/>
              <a:t>When should we notify the ICO?</a:t>
            </a:r>
            <a:endParaRPr lang="en-GB" sz="2800" b="1" dirty="0"/>
          </a:p>
        </p:txBody>
      </p:sp>
      <p:sp>
        <p:nvSpPr>
          <p:cNvPr id="3" name="Content Placeholder 2"/>
          <p:cNvSpPr>
            <a:spLocks noGrp="1"/>
          </p:cNvSpPr>
          <p:nvPr>
            <p:ph idx="1"/>
          </p:nvPr>
        </p:nvSpPr>
        <p:spPr>
          <a:xfrm>
            <a:off x="1248697" y="1917290"/>
            <a:ext cx="10223090" cy="4483510"/>
          </a:xfrm>
        </p:spPr>
        <p:txBody>
          <a:bodyPr>
            <a:normAutofit fontScale="25000" lnSpcReduction="20000"/>
          </a:bodyPr>
          <a:lstStyle/>
          <a:p>
            <a:pPr marL="0" indent="0">
              <a:lnSpc>
                <a:spcPct val="120000"/>
              </a:lnSpc>
              <a:spcBef>
                <a:spcPts val="0"/>
              </a:spcBef>
              <a:buNone/>
            </a:pPr>
            <a:r>
              <a:rPr lang="en-GB" sz="5600" dirty="0" smtClean="0"/>
              <a:t>We should notify the ICO of a breach where it is likely to result in </a:t>
            </a:r>
            <a:r>
              <a:rPr lang="en-GB" sz="5600" u="sng" dirty="0" smtClean="0"/>
              <a:t>a risk to the rights and freedoms of individuals</a:t>
            </a:r>
            <a:r>
              <a:rPr lang="en-GB" sz="5600" dirty="0" smtClean="0"/>
              <a:t>. The individuals themselves will also need to be notified in most cases.</a:t>
            </a:r>
          </a:p>
          <a:p>
            <a:pPr marL="0" indent="0">
              <a:lnSpc>
                <a:spcPct val="120000"/>
              </a:lnSpc>
              <a:spcBef>
                <a:spcPts val="0"/>
              </a:spcBef>
              <a:buNone/>
            </a:pPr>
            <a:endParaRPr lang="en-GB" sz="5600" dirty="0"/>
          </a:p>
          <a:p>
            <a:pPr marL="0" indent="0">
              <a:lnSpc>
                <a:spcPct val="120000"/>
              </a:lnSpc>
              <a:spcBef>
                <a:spcPts val="0"/>
              </a:spcBef>
              <a:buNone/>
            </a:pPr>
            <a:r>
              <a:rPr lang="en-GB" sz="5600" dirty="0" smtClean="0"/>
              <a:t>Whether to notify or not has to be assessed by the University on a case by case basis, and all staff will be made aware of the University’s internal breach reporting procedures.</a:t>
            </a:r>
          </a:p>
          <a:p>
            <a:pPr marL="0" indent="0">
              <a:lnSpc>
                <a:spcPct val="120000"/>
              </a:lnSpc>
              <a:spcBef>
                <a:spcPts val="0"/>
              </a:spcBef>
              <a:buNone/>
            </a:pPr>
            <a:endParaRPr lang="en-GB" sz="5600" dirty="0"/>
          </a:p>
          <a:p>
            <a:pPr marL="0" indent="0">
              <a:lnSpc>
                <a:spcPct val="120000"/>
              </a:lnSpc>
              <a:spcBef>
                <a:spcPts val="0"/>
              </a:spcBef>
              <a:buNone/>
            </a:pPr>
            <a:r>
              <a:rPr lang="en-GB" sz="5600" b="1" dirty="0" smtClean="0"/>
              <a:t>Issues to consider when assessing</a:t>
            </a:r>
            <a:endParaRPr lang="en-GB" sz="5600" dirty="0"/>
          </a:p>
          <a:p>
            <a:pPr marL="0" indent="0">
              <a:lnSpc>
                <a:spcPct val="120000"/>
              </a:lnSpc>
              <a:spcBef>
                <a:spcPts val="0"/>
              </a:spcBef>
              <a:buNone/>
            </a:pPr>
            <a:r>
              <a:rPr lang="en-GB" sz="5600" dirty="0" smtClean="0"/>
              <a:t>Would the breach have a significant detrimental effect on the individuals affected – e.g. result in discrimination, damage to reputation, financial loss, loss of confidentiality, identify theft or any other significant disadvantage</a:t>
            </a:r>
            <a:r>
              <a:rPr lang="en-GB" sz="5600" dirty="0"/>
              <a:t>?</a:t>
            </a:r>
            <a:endParaRPr lang="en-GB" sz="5600" dirty="0" smtClean="0"/>
          </a:p>
          <a:p>
            <a:pPr marL="0" indent="0">
              <a:lnSpc>
                <a:spcPct val="120000"/>
              </a:lnSpc>
              <a:spcBef>
                <a:spcPts val="0"/>
              </a:spcBef>
              <a:buNone/>
            </a:pPr>
            <a:endParaRPr lang="en-GB" sz="5600" dirty="0" smtClean="0"/>
          </a:p>
          <a:p>
            <a:pPr marL="0" indent="0">
              <a:lnSpc>
                <a:spcPct val="120000"/>
              </a:lnSpc>
              <a:spcBef>
                <a:spcPts val="0"/>
              </a:spcBef>
              <a:buNone/>
            </a:pPr>
            <a:r>
              <a:rPr lang="en-GB" sz="5600" dirty="0" smtClean="0"/>
              <a:t>The ICO guidance states they would expect the following information to be shared:</a:t>
            </a:r>
          </a:p>
          <a:p>
            <a:pPr lvl="1">
              <a:lnSpc>
                <a:spcPct val="120000"/>
              </a:lnSpc>
              <a:spcBef>
                <a:spcPts val="0"/>
              </a:spcBef>
            </a:pPr>
            <a:r>
              <a:rPr lang="en-GB" sz="5600" dirty="0" smtClean="0"/>
              <a:t>The nature of the personal data breach including, where possible the categories and approximate number of individuals concerned; and</a:t>
            </a:r>
          </a:p>
          <a:p>
            <a:pPr lvl="1">
              <a:lnSpc>
                <a:spcPct val="120000"/>
              </a:lnSpc>
              <a:spcBef>
                <a:spcPts val="0"/>
              </a:spcBef>
            </a:pPr>
            <a:r>
              <a:rPr lang="en-GB" sz="5600" dirty="0" smtClean="0"/>
              <a:t>the categories and approximate number of personal data records concerned;</a:t>
            </a:r>
          </a:p>
          <a:p>
            <a:pPr lvl="1">
              <a:lnSpc>
                <a:spcPct val="120000"/>
              </a:lnSpc>
              <a:spcBef>
                <a:spcPts val="0"/>
              </a:spcBef>
            </a:pPr>
            <a:r>
              <a:rPr lang="en-GB" sz="5600" dirty="0" smtClean="0"/>
              <a:t>The name and contact details of the data protection officer or other contact point where more information can be obtained;</a:t>
            </a:r>
          </a:p>
          <a:p>
            <a:pPr lvl="1">
              <a:lnSpc>
                <a:spcPct val="120000"/>
              </a:lnSpc>
              <a:spcBef>
                <a:spcPts val="0"/>
              </a:spcBef>
            </a:pPr>
            <a:r>
              <a:rPr lang="en-GB" sz="5600" dirty="0" smtClean="0"/>
              <a:t>A description of the likely consequences of the personal data breach; and</a:t>
            </a:r>
          </a:p>
          <a:p>
            <a:pPr lvl="1">
              <a:lnSpc>
                <a:spcPct val="120000"/>
              </a:lnSpc>
              <a:spcBef>
                <a:spcPts val="0"/>
              </a:spcBef>
            </a:pPr>
            <a:r>
              <a:rPr lang="en-GB" sz="5600" dirty="0" smtClean="0"/>
              <a:t>A description of the measures taken, or proposed to be taken, to deal with the personal data breach and, where appropriate, of the measures taken to mitigate any possible adverse effects.</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3678198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5024" y="813816"/>
            <a:ext cx="9820656" cy="923544"/>
          </a:xfrm>
        </p:spPr>
        <p:txBody>
          <a:bodyPr>
            <a:normAutofit/>
          </a:bodyPr>
          <a:lstStyle/>
          <a:p>
            <a:pPr algn="l"/>
            <a:r>
              <a:rPr lang="en-GB" sz="3200" b="1" dirty="0" smtClean="0"/>
              <a:t>Staff Responsibilities</a:t>
            </a:r>
            <a:endParaRPr lang="en-GB" sz="3200" b="1" dirty="0"/>
          </a:p>
        </p:txBody>
      </p:sp>
      <p:sp>
        <p:nvSpPr>
          <p:cNvPr id="3" name="Content Placeholder 2"/>
          <p:cNvSpPr>
            <a:spLocks noGrp="1"/>
          </p:cNvSpPr>
          <p:nvPr>
            <p:ph idx="1"/>
          </p:nvPr>
        </p:nvSpPr>
        <p:spPr/>
        <p:txBody>
          <a:bodyPr>
            <a:normAutofit fontScale="85000" lnSpcReduction="10000"/>
          </a:bodyPr>
          <a:lstStyle/>
          <a:p>
            <a:pPr marL="0" indent="0">
              <a:lnSpc>
                <a:spcPct val="110000"/>
              </a:lnSpc>
              <a:spcBef>
                <a:spcPts val="0"/>
              </a:spcBef>
              <a:buNone/>
            </a:pPr>
            <a:r>
              <a:rPr lang="en-GB" dirty="0" smtClean="0"/>
              <a:t>Staff (including volunteers working at the University, external members of committees and contractors) have a responsibility to ensure that personal and special categories data:</a:t>
            </a:r>
          </a:p>
          <a:p>
            <a:pPr marL="0" indent="0">
              <a:lnSpc>
                <a:spcPct val="110000"/>
              </a:lnSpc>
              <a:spcBef>
                <a:spcPts val="0"/>
              </a:spcBef>
              <a:buNone/>
            </a:pPr>
            <a:endParaRPr lang="en-GB" b="1" dirty="0" smtClean="0"/>
          </a:p>
          <a:p>
            <a:pPr marL="342900" lvl="1" indent="-342900">
              <a:lnSpc>
                <a:spcPct val="110000"/>
              </a:lnSpc>
              <a:spcBef>
                <a:spcPts val="0"/>
              </a:spcBef>
            </a:pPr>
            <a:r>
              <a:rPr lang="en-US" dirty="0" smtClean="0"/>
              <a:t>is kept on a need to know basis, treated sensitively and disposed of securely;</a:t>
            </a:r>
          </a:p>
          <a:p>
            <a:pPr marL="342900" lvl="1" indent="-342900">
              <a:lnSpc>
                <a:spcPct val="110000"/>
              </a:lnSpc>
              <a:spcBef>
                <a:spcPts val="0"/>
              </a:spcBef>
            </a:pPr>
            <a:endParaRPr lang="en-US" dirty="0" smtClean="0"/>
          </a:p>
          <a:p>
            <a:pPr marL="342900" lvl="1" indent="-342900">
              <a:lnSpc>
                <a:spcPct val="110000"/>
              </a:lnSpc>
              <a:spcBef>
                <a:spcPts val="0"/>
              </a:spcBef>
            </a:pPr>
            <a:r>
              <a:rPr lang="en-US" dirty="0" smtClean="0"/>
              <a:t>is not disclosed, orally or in writing, intentionally, or accidentally, to any unauthorised member of staff or external third party</a:t>
            </a:r>
          </a:p>
          <a:p>
            <a:pPr marL="0" lvl="1" indent="0">
              <a:lnSpc>
                <a:spcPct val="110000"/>
              </a:lnSpc>
              <a:spcBef>
                <a:spcPts val="0"/>
              </a:spcBef>
              <a:buNone/>
            </a:pPr>
            <a:endParaRPr lang="en-US" dirty="0" smtClean="0"/>
          </a:p>
          <a:p>
            <a:pPr marL="0" indent="0">
              <a:lnSpc>
                <a:spcPct val="110000"/>
              </a:lnSpc>
              <a:spcBef>
                <a:spcPts val="0"/>
              </a:spcBef>
              <a:buNone/>
            </a:pPr>
            <a:r>
              <a:rPr lang="en-US" dirty="0" smtClean="0"/>
              <a:t>If you need to share personal or special categories data with another member of staff, or with an external third party, make sure that you have satisfied yourself that they have the right to know the information, and if they have that you have made them aware of the need for confidentiality.</a:t>
            </a:r>
          </a:p>
          <a:p>
            <a:pPr marL="0" indent="0">
              <a:lnSpc>
                <a:spcPct val="110000"/>
              </a:lnSpc>
              <a:spcBef>
                <a:spcPts val="0"/>
              </a:spcBef>
              <a:buNone/>
            </a:pPr>
            <a:endParaRPr lang="en-US" dirty="0" smtClean="0"/>
          </a:p>
          <a:p>
            <a:pPr marL="0" indent="0">
              <a:lnSpc>
                <a:spcPct val="110000"/>
              </a:lnSpc>
              <a:spcBef>
                <a:spcPts val="0"/>
              </a:spcBef>
              <a:buNone/>
            </a:pPr>
            <a:r>
              <a:rPr lang="en-US" dirty="0" smtClean="0"/>
              <a:t>Don’t hesitate to ask questions e.g. “why do you need it”, “what powers do you have to request it”?</a:t>
            </a:r>
          </a:p>
          <a:p>
            <a:pPr marL="0" indent="0">
              <a:lnSpc>
                <a:spcPct val="110000"/>
              </a:lnSpc>
              <a:spcBef>
                <a:spcPts val="0"/>
              </a:spcBef>
              <a:buNone/>
            </a:pPr>
            <a:endParaRPr lang="en-GB" dirty="0" smtClean="0"/>
          </a:p>
          <a:p>
            <a:pPr marL="0" indent="0">
              <a:lnSpc>
                <a:spcPct val="110000"/>
              </a:lnSpc>
              <a:spcBef>
                <a:spcPts val="0"/>
              </a:spcBef>
              <a:buNone/>
            </a:pPr>
            <a:r>
              <a:rPr lang="en-GB" dirty="0" smtClean="0"/>
              <a:t>Compliance with data protection legislation is both a personal and an organisational responsibility</a:t>
            </a:r>
          </a:p>
          <a:p>
            <a:endParaRPr lang="en-GB" dirty="0"/>
          </a:p>
        </p:txBody>
      </p:sp>
    </p:spTree>
    <p:extLst>
      <p:ext uri="{BB962C8B-B14F-4D97-AF65-F5344CB8AC3E}">
        <p14:creationId xmlns:p14="http://schemas.microsoft.com/office/powerpoint/2010/main" val="42118220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032" y="365125"/>
            <a:ext cx="10124768" cy="1267030"/>
          </a:xfrm>
        </p:spPr>
        <p:txBody>
          <a:bodyPr>
            <a:normAutofit/>
          </a:bodyPr>
          <a:lstStyle/>
          <a:p>
            <a:r>
              <a:rPr lang="en-GB" sz="2800" b="1" dirty="0" smtClean="0"/>
              <a:t>Final thoughts ….. Things to do now</a:t>
            </a:r>
            <a:endParaRPr lang="en-GB" sz="2800" b="1" dirty="0"/>
          </a:p>
        </p:txBody>
      </p:sp>
      <p:sp>
        <p:nvSpPr>
          <p:cNvPr id="3" name="Content Placeholder 2"/>
          <p:cNvSpPr>
            <a:spLocks noGrp="1"/>
          </p:cNvSpPr>
          <p:nvPr>
            <p:ph idx="1"/>
          </p:nvPr>
        </p:nvSpPr>
        <p:spPr>
          <a:xfrm>
            <a:off x="1229032" y="1966452"/>
            <a:ext cx="10420424" cy="4352051"/>
          </a:xfrm>
        </p:spPr>
        <p:txBody>
          <a:bodyPr>
            <a:noAutofit/>
          </a:bodyPr>
          <a:lstStyle/>
          <a:p>
            <a:pPr marL="514350" indent="-514350">
              <a:buFont typeface="+mj-lt"/>
              <a:buAutoNum type="arabicPeriod"/>
            </a:pPr>
            <a:r>
              <a:rPr lang="en-GB" sz="1800" dirty="0" smtClean="0"/>
              <a:t>Raise </a:t>
            </a:r>
            <a:r>
              <a:rPr lang="en-GB" sz="1800" dirty="0"/>
              <a:t>a</a:t>
            </a:r>
            <a:r>
              <a:rPr lang="en-GB" sz="1800" dirty="0" smtClean="0"/>
              <a:t>wareness of the changes with your colleagues, encourage them to attend training</a:t>
            </a:r>
          </a:p>
          <a:p>
            <a:pPr marL="514350" indent="-514350">
              <a:buFont typeface="+mj-lt"/>
              <a:buAutoNum type="arabicPeriod"/>
            </a:pPr>
            <a:r>
              <a:rPr lang="en-GB" sz="1800" dirty="0" smtClean="0"/>
              <a:t>Consider what information you hold, </a:t>
            </a:r>
            <a:r>
              <a:rPr lang="en-GB" sz="1800" dirty="0"/>
              <a:t>and identify </a:t>
            </a:r>
            <a:r>
              <a:rPr lang="en-GB" sz="1800" dirty="0" smtClean="0"/>
              <a:t>your lawful </a:t>
            </a:r>
            <a:r>
              <a:rPr lang="en-GB" sz="1800" dirty="0"/>
              <a:t>basis for processing </a:t>
            </a:r>
            <a:r>
              <a:rPr lang="en-GB" sz="1800" dirty="0" smtClean="0"/>
              <a:t>the information</a:t>
            </a:r>
          </a:p>
          <a:p>
            <a:pPr marL="514350" indent="-514350">
              <a:buFont typeface="+mj-lt"/>
              <a:buAutoNum type="arabicPeriod"/>
            </a:pPr>
            <a:r>
              <a:rPr lang="en-GB" sz="1800" dirty="0" smtClean="0"/>
              <a:t>Look at your Privacy Notices, and include all the required information </a:t>
            </a:r>
          </a:p>
          <a:p>
            <a:pPr marL="514350" indent="-514350">
              <a:buFont typeface="+mj-lt"/>
              <a:buAutoNum type="arabicPeriod"/>
            </a:pPr>
            <a:r>
              <a:rPr lang="en-GB" sz="1800" dirty="0" smtClean="0"/>
              <a:t>Are you set up to be able to deal with the changes to individuals’ rights?</a:t>
            </a:r>
          </a:p>
          <a:p>
            <a:pPr marL="514350" indent="-514350">
              <a:buFont typeface="+mj-lt"/>
              <a:buAutoNum type="arabicPeriod"/>
            </a:pPr>
            <a:r>
              <a:rPr lang="en-GB" sz="1800" dirty="0" smtClean="0"/>
              <a:t>Make sure you know who handles subject access requests</a:t>
            </a:r>
          </a:p>
          <a:p>
            <a:pPr marL="514350" indent="-514350">
              <a:buFont typeface="+mj-lt"/>
              <a:buAutoNum type="arabicPeriod"/>
            </a:pPr>
            <a:r>
              <a:rPr lang="en-GB" sz="1800" dirty="0" smtClean="0"/>
              <a:t>Do you rely on consent to process information, and if so how will you ensure you comply with the more stringent requirements? Think about what needs doing both for current information and for the future</a:t>
            </a:r>
          </a:p>
          <a:p>
            <a:pPr marL="514350" indent="-514350">
              <a:buFont typeface="+mj-lt"/>
              <a:buAutoNum type="arabicPeriod"/>
            </a:pPr>
            <a:r>
              <a:rPr lang="en-GB" sz="1800" dirty="0" smtClean="0"/>
              <a:t>Do children use your services? Consider what information needs to be provided to them</a:t>
            </a:r>
          </a:p>
          <a:p>
            <a:pPr marL="514350" indent="-514350">
              <a:buFont typeface="+mj-lt"/>
              <a:buAutoNum type="arabicPeriod"/>
            </a:pPr>
            <a:r>
              <a:rPr lang="en-GB" sz="1800" dirty="0" smtClean="0"/>
              <a:t>Familiarise yourself with the University’s data breach procedure</a:t>
            </a:r>
          </a:p>
          <a:p>
            <a:pPr marL="514350" indent="-514350">
              <a:buFont typeface="+mj-lt"/>
              <a:buAutoNum type="arabicPeriod"/>
            </a:pPr>
            <a:r>
              <a:rPr lang="en-GB" sz="1800" dirty="0" smtClean="0"/>
              <a:t>Data Protection by Design – build this into your processes especially with new technology projects</a:t>
            </a:r>
          </a:p>
        </p:txBody>
      </p:sp>
    </p:spTree>
    <p:extLst>
      <p:ext uri="{BB962C8B-B14F-4D97-AF65-F5344CB8AC3E}">
        <p14:creationId xmlns:p14="http://schemas.microsoft.com/office/powerpoint/2010/main" val="34370203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012" y="768096"/>
            <a:ext cx="9749667" cy="950976"/>
          </a:xfrm>
        </p:spPr>
        <p:txBody>
          <a:bodyPr>
            <a:normAutofit/>
          </a:bodyPr>
          <a:lstStyle/>
          <a:p>
            <a:r>
              <a:rPr lang="en-GB" sz="3100" b="1" dirty="0"/>
              <a:t>The GDPR - </a:t>
            </a:r>
            <a:r>
              <a:rPr lang="en-GB" sz="3100" b="1" dirty="0" smtClean="0"/>
              <a:t>new </a:t>
            </a:r>
            <a:r>
              <a:rPr lang="en-GB" sz="3100" b="1" dirty="0"/>
              <a:t>and changed concepts from the </a:t>
            </a:r>
            <a:r>
              <a:rPr lang="en-GB" sz="3100" b="1" dirty="0" smtClean="0"/>
              <a:t>Data </a:t>
            </a:r>
            <a:r>
              <a:rPr lang="en-GB" sz="3100" b="1" dirty="0"/>
              <a:t>Protection Act </a:t>
            </a:r>
            <a:r>
              <a:rPr lang="en-GB" sz="3100" b="1" dirty="0" smtClean="0"/>
              <a:t>1998</a:t>
            </a:r>
            <a:endParaRPr lang="en-GB" b="1" dirty="0"/>
          </a:p>
        </p:txBody>
      </p:sp>
      <p:sp>
        <p:nvSpPr>
          <p:cNvPr id="3" name="Content Placeholder 2"/>
          <p:cNvSpPr>
            <a:spLocks noGrp="1"/>
          </p:cNvSpPr>
          <p:nvPr>
            <p:ph idx="1"/>
          </p:nvPr>
        </p:nvSpPr>
        <p:spPr>
          <a:xfrm>
            <a:off x="1252728" y="2113934"/>
            <a:ext cx="9902952" cy="4129550"/>
          </a:xfrm>
        </p:spPr>
        <p:txBody>
          <a:bodyPr>
            <a:normAutofit/>
          </a:bodyPr>
          <a:lstStyle/>
          <a:p>
            <a:pPr marL="0" indent="0">
              <a:buNone/>
            </a:pPr>
            <a:endParaRPr lang="en-GB" sz="1500" b="1" dirty="0"/>
          </a:p>
          <a:p>
            <a:pPr lvl="1">
              <a:buFont typeface="Arial" panose="020B0604020202020204" pitchFamily="34" charset="0"/>
              <a:buChar char="•"/>
            </a:pPr>
            <a:r>
              <a:rPr lang="en-GB" sz="2000" dirty="0" smtClean="0"/>
              <a:t>Transparency and consent issues – information to be provided to individuals, and permissions required from them</a:t>
            </a:r>
          </a:p>
          <a:p>
            <a:pPr marL="292608" lvl="1" indent="0">
              <a:buNone/>
            </a:pPr>
            <a:endParaRPr lang="en-GB" sz="2000" dirty="0" smtClean="0"/>
          </a:p>
          <a:p>
            <a:pPr lvl="1">
              <a:buFont typeface="Arial" panose="020B0604020202020204" pitchFamily="34" charset="0"/>
              <a:buChar char="•"/>
            </a:pPr>
            <a:r>
              <a:rPr lang="en-GB" sz="2000" dirty="0" smtClean="0"/>
              <a:t>Children and consent for online services</a:t>
            </a:r>
          </a:p>
          <a:p>
            <a:pPr marL="292608" lvl="1" indent="0">
              <a:buNone/>
            </a:pPr>
            <a:endParaRPr lang="en-GB" sz="2000" dirty="0" smtClean="0"/>
          </a:p>
          <a:p>
            <a:pPr lvl="1">
              <a:buFont typeface="Arial" panose="020B0604020202020204" pitchFamily="34" charset="0"/>
              <a:buChar char="•"/>
            </a:pPr>
            <a:r>
              <a:rPr lang="en-GB" sz="2000" dirty="0" smtClean="0"/>
              <a:t>Data – changes to the definitions of personal and sensitive data</a:t>
            </a:r>
          </a:p>
          <a:p>
            <a:pPr marL="292608" lvl="1" indent="0">
              <a:buNone/>
            </a:pPr>
            <a:endParaRPr lang="en-GB" sz="2000" dirty="0" smtClean="0"/>
          </a:p>
          <a:p>
            <a:pPr lvl="1">
              <a:buFont typeface="Arial" panose="020B0604020202020204" pitchFamily="34" charset="0"/>
              <a:buChar char="•"/>
            </a:pPr>
            <a:r>
              <a:rPr lang="en-GB" sz="2000" dirty="0" smtClean="0"/>
              <a:t>Breach notification</a:t>
            </a:r>
          </a:p>
          <a:p>
            <a:pPr marL="292608" lvl="1" indent="0">
              <a:buNone/>
            </a:pPr>
            <a:endParaRPr lang="en-GB" sz="2000" dirty="0" smtClean="0"/>
          </a:p>
          <a:p>
            <a:pPr lvl="1">
              <a:buFont typeface="Arial" panose="020B0604020202020204" pitchFamily="34" charset="0"/>
              <a:buChar char="•"/>
            </a:pPr>
            <a:r>
              <a:rPr lang="en-GB" sz="2000" dirty="0" smtClean="0"/>
              <a:t>Enhanced individual rights </a:t>
            </a:r>
          </a:p>
          <a:p>
            <a:pPr lvl="0">
              <a:buClr>
                <a:srgbClr val="E48312"/>
              </a:buClr>
              <a:buFontTx/>
              <a:buChar char="-"/>
            </a:pPr>
            <a:endParaRPr lang="en-GB" sz="1800" b="1" dirty="0">
              <a:solidFill>
                <a:srgbClr val="000000">
                  <a:lumMod val="75000"/>
                  <a:lumOff val="25000"/>
                </a:srgbClr>
              </a:solidFill>
            </a:endParaRPr>
          </a:p>
          <a:p>
            <a:pPr lvl="0">
              <a:buClr>
                <a:srgbClr val="E48312"/>
              </a:buClr>
              <a:buFontTx/>
              <a:buChar char="-"/>
            </a:pPr>
            <a:endParaRPr lang="en-GB" sz="1800" b="1" dirty="0" smtClean="0">
              <a:solidFill>
                <a:srgbClr val="000000">
                  <a:lumMod val="75000"/>
                  <a:lumOff val="25000"/>
                </a:srgbClr>
              </a:solidFill>
            </a:endParaRPr>
          </a:p>
          <a:p>
            <a:pPr marL="0" lvl="0" indent="0">
              <a:buClr>
                <a:srgbClr val="E48312"/>
              </a:buClr>
              <a:buNone/>
            </a:pPr>
            <a:endParaRPr lang="en-GB" sz="1800" b="1" dirty="0">
              <a:solidFill>
                <a:srgbClr val="000000">
                  <a:lumMod val="75000"/>
                  <a:lumOff val="25000"/>
                </a:srgbClr>
              </a:solidFill>
            </a:endParaRPr>
          </a:p>
          <a:p>
            <a:pPr marL="0" indent="0">
              <a:buNone/>
            </a:pPr>
            <a:endParaRPr lang="en-GB" sz="1700" dirty="0" smtClean="0"/>
          </a:p>
        </p:txBody>
      </p:sp>
    </p:spTree>
    <p:extLst>
      <p:ext uri="{BB962C8B-B14F-4D97-AF65-F5344CB8AC3E}">
        <p14:creationId xmlns:p14="http://schemas.microsoft.com/office/powerpoint/2010/main" val="38651634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Further information?</a:t>
            </a:r>
            <a:endParaRPr lang="en-GB" b="1" dirty="0"/>
          </a:p>
        </p:txBody>
      </p:sp>
      <p:sp>
        <p:nvSpPr>
          <p:cNvPr id="3" name="Content Placeholder 2"/>
          <p:cNvSpPr>
            <a:spLocks noGrp="1"/>
          </p:cNvSpPr>
          <p:nvPr>
            <p:ph idx="1"/>
          </p:nvPr>
        </p:nvSpPr>
        <p:spPr/>
        <p:txBody>
          <a:bodyPr/>
          <a:lstStyle/>
          <a:p>
            <a:endParaRPr lang="en-GB" dirty="0" smtClean="0"/>
          </a:p>
        </p:txBody>
      </p:sp>
      <p:graphicFrame>
        <p:nvGraphicFramePr>
          <p:cNvPr id="4" name="Table 3"/>
          <p:cNvGraphicFramePr>
            <a:graphicFrameLocks noGrp="1"/>
          </p:cNvGraphicFramePr>
          <p:nvPr>
            <p:extLst>
              <p:ext uri="{D42A27DB-BD31-4B8C-83A1-F6EECF244321}">
                <p14:modId xmlns:p14="http://schemas.microsoft.com/office/powerpoint/2010/main" val="3405929032"/>
              </p:ext>
            </p:extLst>
          </p:nvPr>
        </p:nvGraphicFramePr>
        <p:xfrm>
          <a:off x="1207008" y="1845734"/>
          <a:ext cx="9811512" cy="4015570"/>
        </p:xfrm>
        <a:graphic>
          <a:graphicData uri="http://schemas.openxmlformats.org/drawingml/2006/table">
            <a:tbl>
              <a:tblPr firstRow="1" bandRow="1">
                <a:tableStyleId>{5C22544A-7EE6-4342-B048-85BDC9FD1C3A}</a:tableStyleId>
              </a:tblPr>
              <a:tblGrid>
                <a:gridCol w="5059206">
                  <a:extLst>
                    <a:ext uri="{9D8B030D-6E8A-4147-A177-3AD203B41FA5}">
                      <a16:colId xmlns:a16="http://schemas.microsoft.com/office/drawing/2014/main" val="3148848814"/>
                    </a:ext>
                  </a:extLst>
                </a:gridCol>
                <a:gridCol w="4752306">
                  <a:extLst>
                    <a:ext uri="{9D8B030D-6E8A-4147-A177-3AD203B41FA5}">
                      <a16:colId xmlns:a16="http://schemas.microsoft.com/office/drawing/2014/main" val="275099646"/>
                    </a:ext>
                  </a:extLst>
                </a:gridCol>
              </a:tblGrid>
              <a:tr h="4015570">
                <a:tc>
                  <a:txBody>
                    <a:bodyPr/>
                    <a:lstStyle/>
                    <a:p>
                      <a:r>
                        <a:rPr lang="en-GB" sz="2400" dirty="0" smtClean="0"/>
                        <a:t>Gwenan Hine</a:t>
                      </a:r>
                    </a:p>
                    <a:p>
                      <a:endParaRPr lang="en-GB" sz="2400" dirty="0" smtClean="0"/>
                    </a:p>
                    <a:p>
                      <a:r>
                        <a:rPr lang="en-GB" sz="2400" dirty="0" smtClean="0"/>
                        <a:t>Head of Governance and Compliance</a:t>
                      </a:r>
                    </a:p>
                    <a:p>
                      <a:endParaRPr lang="en-GB" sz="2400" dirty="0" smtClean="0"/>
                    </a:p>
                    <a:p>
                      <a:r>
                        <a:rPr lang="en-GB" sz="2400" dirty="0" smtClean="0"/>
                        <a:t>gwenan.hine@bangor.ac.uk </a:t>
                      </a:r>
                    </a:p>
                    <a:p>
                      <a:r>
                        <a:rPr lang="en-GB" sz="2400" dirty="0" smtClean="0"/>
                        <a:t>Ext:</a:t>
                      </a:r>
                      <a:r>
                        <a:rPr lang="en-GB" sz="2400" baseline="0" dirty="0" smtClean="0"/>
                        <a:t> </a:t>
                      </a:r>
                      <a:r>
                        <a:rPr lang="en-GB" sz="2400" dirty="0" smtClean="0"/>
                        <a:t>2413</a:t>
                      </a:r>
                    </a:p>
                    <a:p>
                      <a:endParaRPr lang="en-GB" dirty="0"/>
                    </a:p>
                  </a:txBody>
                  <a:tcPr/>
                </a:tc>
                <a:tc>
                  <a:txBody>
                    <a:bodyPr/>
                    <a:lstStyle/>
                    <a:p>
                      <a:r>
                        <a:rPr lang="fr-FR" sz="2400" dirty="0" smtClean="0"/>
                        <a:t>Lynette Hunter</a:t>
                      </a:r>
                    </a:p>
                    <a:p>
                      <a:endParaRPr lang="fr-FR" sz="2400" dirty="0" smtClean="0"/>
                    </a:p>
                    <a:p>
                      <a:r>
                        <a:rPr lang="fr-FR" sz="2400" dirty="0" smtClean="0"/>
                        <a:t>Compliance &amp; Records Assistant</a:t>
                      </a:r>
                    </a:p>
                    <a:p>
                      <a:endParaRPr lang="fr-FR" sz="2400" dirty="0" smtClean="0"/>
                    </a:p>
                    <a:p>
                      <a:r>
                        <a:rPr lang="fr-FR" sz="2400" dirty="0" smtClean="0"/>
                        <a:t>l.d.williams@bangor.ac.uk </a:t>
                      </a:r>
                    </a:p>
                    <a:p>
                      <a:r>
                        <a:rPr lang="fr-FR" sz="2400" dirty="0" smtClean="0"/>
                        <a:t>Ext: 8530</a:t>
                      </a:r>
                    </a:p>
                    <a:p>
                      <a:endParaRPr lang="en-GB" dirty="0"/>
                    </a:p>
                  </a:txBody>
                  <a:tcPr/>
                </a:tc>
                <a:extLst>
                  <a:ext uri="{0D108BD9-81ED-4DB2-BD59-A6C34878D82A}">
                    <a16:rowId xmlns:a16="http://schemas.microsoft.com/office/drawing/2014/main" val="719892943"/>
                  </a:ext>
                </a:extLst>
              </a:tr>
            </a:tbl>
          </a:graphicData>
        </a:graphic>
      </p:graphicFrame>
    </p:spTree>
    <p:extLst>
      <p:ext uri="{BB962C8B-B14F-4D97-AF65-F5344CB8AC3E}">
        <p14:creationId xmlns:p14="http://schemas.microsoft.com/office/powerpoint/2010/main" val="2526141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012" y="286603"/>
            <a:ext cx="9749667" cy="2033810"/>
          </a:xfrm>
        </p:spPr>
        <p:txBody>
          <a:bodyPr>
            <a:normAutofit/>
          </a:bodyPr>
          <a:lstStyle/>
          <a:p>
            <a:r>
              <a:rPr lang="en-GB" sz="3600" b="1" dirty="0"/>
              <a:t>The GDPR - </a:t>
            </a:r>
            <a:r>
              <a:rPr lang="en-GB" sz="3600" b="1" dirty="0" smtClean="0"/>
              <a:t>new </a:t>
            </a:r>
            <a:r>
              <a:rPr lang="en-GB" sz="3600" b="1" dirty="0"/>
              <a:t>and changed concepts from the </a:t>
            </a:r>
            <a:r>
              <a:rPr lang="en-GB" sz="3600" b="1" dirty="0" smtClean="0"/>
              <a:t>Data </a:t>
            </a:r>
            <a:r>
              <a:rPr lang="en-GB" sz="3600" b="1" dirty="0"/>
              <a:t>Protection Act 1998</a:t>
            </a:r>
            <a:r>
              <a:rPr lang="en-GB" b="1" dirty="0"/>
              <a:t/>
            </a:r>
            <a:br>
              <a:rPr lang="en-GB" b="1" dirty="0"/>
            </a:br>
            <a:r>
              <a:rPr lang="en-GB" b="1" dirty="0" smtClean="0"/>
              <a:t>	</a:t>
            </a:r>
            <a:endParaRPr lang="en-GB" b="1" dirty="0"/>
          </a:p>
        </p:txBody>
      </p:sp>
      <p:sp>
        <p:nvSpPr>
          <p:cNvPr id="3" name="Content Placeholder 2"/>
          <p:cNvSpPr>
            <a:spLocks noGrp="1"/>
          </p:cNvSpPr>
          <p:nvPr>
            <p:ph idx="1"/>
          </p:nvPr>
        </p:nvSpPr>
        <p:spPr>
          <a:xfrm>
            <a:off x="1097280" y="1856232"/>
            <a:ext cx="10058400" cy="4434840"/>
          </a:xfrm>
        </p:spPr>
        <p:txBody>
          <a:bodyPr>
            <a:normAutofit lnSpcReduction="10000"/>
          </a:bodyPr>
          <a:lstStyle/>
          <a:p>
            <a:pPr>
              <a:buFont typeface="Arial" panose="020B0604020202020204" pitchFamily="34" charset="0"/>
              <a:buChar char="•"/>
            </a:pPr>
            <a:r>
              <a:rPr lang="en-GB" sz="1800" b="1" dirty="0" err="1" smtClean="0">
                <a:solidFill>
                  <a:srgbClr val="000000">
                    <a:lumMod val="75000"/>
                    <a:lumOff val="25000"/>
                  </a:srgbClr>
                </a:solidFill>
              </a:rPr>
              <a:t>Pseudoanonymisation</a:t>
            </a:r>
            <a:r>
              <a:rPr lang="en-GB" sz="1800" b="1" dirty="0" smtClean="0">
                <a:solidFill>
                  <a:srgbClr val="000000">
                    <a:lumMod val="75000"/>
                    <a:lumOff val="25000"/>
                  </a:srgbClr>
                </a:solidFill>
              </a:rPr>
              <a:t> </a:t>
            </a:r>
          </a:p>
          <a:p>
            <a:pPr marL="0" indent="0">
              <a:buNone/>
            </a:pPr>
            <a:r>
              <a:rPr lang="en-GB" sz="1800" dirty="0" smtClean="0"/>
              <a:t>This is a new definition which refers to the technique of processing personal data in such a way that it can no longer be attributed to a specific individual, without the use of additional information which must be kept separately and be subject to appropriate security to ensure non-attribution. </a:t>
            </a:r>
            <a:r>
              <a:rPr lang="en-GB" sz="1800" dirty="0" err="1" smtClean="0"/>
              <a:t>Pseudoanonymised</a:t>
            </a:r>
            <a:r>
              <a:rPr lang="en-GB" sz="1800" dirty="0" smtClean="0"/>
              <a:t> data is still a form of personal data but its use is encouraged (e.g. for extra security of the data, for historical / scientific research or for statistical purposes).</a:t>
            </a:r>
          </a:p>
          <a:p>
            <a:pPr lvl="0">
              <a:buClr>
                <a:srgbClr val="E48312"/>
              </a:buClr>
              <a:buFont typeface="Arial" panose="020B0604020202020204" pitchFamily="34" charset="0"/>
              <a:buChar char="•"/>
            </a:pPr>
            <a:r>
              <a:rPr lang="en-GB" sz="1800" b="1" dirty="0" smtClean="0">
                <a:solidFill>
                  <a:srgbClr val="000000">
                    <a:lumMod val="75000"/>
                    <a:lumOff val="25000"/>
                  </a:srgbClr>
                </a:solidFill>
              </a:rPr>
              <a:t>Data Protection by design  </a:t>
            </a:r>
          </a:p>
          <a:p>
            <a:pPr marL="0" lvl="0" indent="0">
              <a:buClr>
                <a:srgbClr val="E48312"/>
              </a:buClr>
              <a:buNone/>
            </a:pPr>
            <a:r>
              <a:rPr lang="en-GB" sz="1800" dirty="0" smtClean="0">
                <a:solidFill>
                  <a:srgbClr val="000000">
                    <a:lumMod val="75000"/>
                    <a:lumOff val="25000"/>
                  </a:srgbClr>
                </a:solidFill>
              </a:rPr>
              <a:t>Under </a:t>
            </a:r>
            <a:r>
              <a:rPr lang="en-GB" sz="1800" dirty="0">
                <a:solidFill>
                  <a:srgbClr val="000000">
                    <a:lumMod val="75000"/>
                    <a:lumOff val="25000"/>
                  </a:srgbClr>
                </a:solidFill>
              </a:rPr>
              <a:t>the GDPR, </a:t>
            </a:r>
            <a:r>
              <a:rPr lang="en-GB" sz="1800" dirty="0" smtClean="0">
                <a:solidFill>
                  <a:srgbClr val="000000">
                    <a:lumMod val="75000"/>
                    <a:lumOff val="25000"/>
                  </a:srgbClr>
                </a:solidFill>
              </a:rPr>
              <a:t>we </a:t>
            </a:r>
            <a:r>
              <a:rPr lang="en-GB" sz="1800" dirty="0">
                <a:solidFill>
                  <a:srgbClr val="000000">
                    <a:lumMod val="75000"/>
                    <a:lumOff val="25000"/>
                  </a:srgbClr>
                </a:solidFill>
              </a:rPr>
              <a:t>have a general obligation to implement technical and organisational measures to show that </a:t>
            </a:r>
            <a:r>
              <a:rPr lang="en-GB" sz="1800" dirty="0" smtClean="0">
                <a:solidFill>
                  <a:srgbClr val="000000">
                    <a:lumMod val="75000"/>
                    <a:lumOff val="25000"/>
                  </a:srgbClr>
                </a:solidFill>
              </a:rPr>
              <a:t>we </a:t>
            </a:r>
            <a:r>
              <a:rPr lang="en-GB" sz="1800" dirty="0">
                <a:solidFill>
                  <a:srgbClr val="000000">
                    <a:lumMod val="75000"/>
                    <a:lumOff val="25000"/>
                  </a:srgbClr>
                </a:solidFill>
              </a:rPr>
              <a:t>have considered and integrated data protection into </a:t>
            </a:r>
            <a:r>
              <a:rPr lang="en-GB" sz="1800" dirty="0" smtClean="0">
                <a:solidFill>
                  <a:srgbClr val="000000">
                    <a:lumMod val="75000"/>
                    <a:lumOff val="25000"/>
                  </a:srgbClr>
                </a:solidFill>
              </a:rPr>
              <a:t>our </a:t>
            </a:r>
            <a:r>
              <a:rPr lang="en-GB" sz="1800" dirty="0">
                <a:solidFill>
                  <a:srgbClr val="000000">
                    <a:lumMod val="75000"/>
                    <a:lumOff val="25000"/>
                  </a:srgbClr>
                </a:solidFill>
              </a:rPr>
              <a:t>processing activities.</a:t>
            </a:r>
          </a:p>
          <a:p>
            <a:pPr marL="0" lvl="0" indent="0">
              <a:buClr>
                <a:srgbClr val="E48312"/>
              </a:buClr>
              <a:buNone/>
            </a:pPr>
            <a:r>
              <a:rPr lang="en-GB" sz="1800" dirty="0" smtClean="0">
                <a:solidFill>
                  <a:srgbClr val="000000">
                    <a:lumMod val="75000"/>
                    <a:lumOff val="25000"/>
                  </a:srgbClr>
                </a:solidFill>
              </a:rPr>
              <a:t>We have to adopt “data protection by design” measures. This means that the requirements of data protection legislation </a:t>
            </a:r>
            <a:r>
              <a:rPr lang="en-GB" sz="1800" u="sng" dirty="0" smtClean="0">
                <a:solidFill>
                  <a:srgbClr val="000000">
                    <a:lumMod val="75000"/>
                    <a:lumOff val="25000"/>
                  </a:srgbClr>
                </a:solidFill>
              </a:rPr>
              <a:t>must</a:t>
            </a:r>
            <a:r>
              <a:rPr lang="en-GB" sz="1800" dirty="0" smtClean="0">
                <a:solidFill>
                  <a:srgbClr val="000000">
                    <a:lumMod val="75000"/>
                    <a:lumOff val="25000"/>
                  </a:srgbClr>
                </a:solidFill>
              </a:rPr>
              <a:t> be considered at the very start of any project which involves the processing of personal data. We will need to consider how any new system, or any changes to current systems, will impact on the individuals whose data we will collect / or we already hold.  </a:t>
            </a:r>
          </a:p>
          <a:p>
            <a:pPr marL="0" lvl="0" indent="0">
              <a:buClr>
                <a:srgbClr val="E48312"/>
              </a:buClr>
              <a:buNone/>
            </a:pPr>
            <a:r>
              <a:rPr lang="en-GB" sz="1800" dirty="0">
                <a:solidFill>
                  <a:srgbClr val="000000">
                    <a:lumMod val="75000"/>
                    <a:lumOff val="25000"/>
                  </a:srgbClr>
                </a:solidFill>
              </a:rPr>
              <a:t>e</a:t>
            </a:r>
            <a:r>
              <a:rPr lang="en-GB" sz="1800" dirty="0" smtClean="0">
                <a:solidFill>
                  <a:srgbClr val="000000">
                    <a:lumMod val="75000"/>
                    <a:lumOff val="25000"/>
                  </a:srgbClr>
                </a:solidFill>
              </a:rPr>
              <a:t>.g. are we changing how / where we store the data, are we sharing the data with</a:t>
            </a:r>
            <a:r>
              <a:rPr lang="en-GB" dirty="0" smtClean="0">
                <a:solidFill>
                  <a:srgbClr val="000000">
                    <a:lumMod val="75000"/>
                    <a:lumOff val="25000"/>
                  </a:srgbClr>
                </a:solidFill>
              </a:rPr>
              <a:t> </a:t>
            </a:r>
            <a:r>
              <a:rPr lang="en-GB" sz="1800" dirty="0" smtClean="0">
                <a:solidFill>
                  <a:srgbClr val="000000">
                    <a:lumMod val="75000"/>
                    <a:lumOff val="25000"/>
                  </a:srgbClr>
                </a:solidFill>
              </a:rPr>
              <a:t>third parties that we didn’t share with previously, are we processing the data differently from previously </a:t>
            </a:r>
            <a:r>
              <a:rPr lang="en-GB" sz="1800" dirty="0">
                <a:solidFill>
                  <a:srgbClr val="000000">
                    <a:lumMod val="75000"/>
                    <a:lumOff val="25000"/>
                  </a:srgbClr>
                </a:solidFill>
              </a:rPr>
              <a:t>… ? </a:t>
            </a:r>
            <a:endParaRPr lang="en-GB" sz="2400" b="1" dirty="0">
              <a:solidFill>
                <a:srgbClr val="000000">
                  <a:lumMod val="75000"/>
                  <a:lumOff val="25000"/>
                </a:srgbClr>
              </a:solidFill>
            </a:endParaRPr>
          </a:p>
          <a:p>
            <a:pPr lvl="0">
              <a:buClr>
                <a:srgbClr val="E48312"/>
              </a:buClr>
              <a:buFontTx/>
              <a:buChar char="-"/>
            </a:pPr>
            <a:endParaRPr lang="en-GB" sz="1800" b="1" dirty="0" smtClean="0">
              <a:solidFill>
                <a:srgbClr val="000000">
                  <a:lumMod val="75000"/>
                  <a:lumOff val="25000"/>
                </a:srgbClr>
              </a:solidFill>
            </a:endParaRPr>
          </a:p>
          <a:p>
            <a:pPr marL="0" lvl="0" indent="0">
              <a:buClr>
                <a:srgbClr val="E48312"/>
              </a:buClr>
              <a:buNone/>
            </a:pPr>
            <a:endParaRPr lang="en-GB" sz="1800" b="1" dirty="0">
              <a:solidFill>
                <a:srgbClr val="000000">
                  <a:lumMod val="75000"/>
                  <a:lumOff val="25000"/>
                </a:srgbClr>
              </a:solidFill>
            </a:endParaRPr>
          </a:p>
          <a:p>
            <a:pPr marL="0" indent="0">
              <a:buNone/>
            </a:pPr>
            <a:endParaRPr lang="en-GB" sz="1700" dirty="0" smtClean="0"/>
          </a:p>
        </p:txBody>
      </p:sp>
    </p:spTree>
    <p:extLst>
      <p:ext uri="{BB962C8B-B14F-4D97-AF65-F5344CB8AC3E}">
        <p14:creationId xmlns:p14="http://schemas.microsoft.com/office/powerpoint/2010/main" val="1606956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b="1" dirty="0" smtClean="0"/>
              <a:t>Scope of the GDPR</a:t>
            </a:r>
            <a:endParaRPr lang="en-GB" sz="4000" b="1" dirty="0"/>
          </a:p>
        </p:txBody>
      </p:sp>
      <p:sp>
        <p:nvSpPr>
          <p:cNvPr id="3" name="Content Placeholder 2"/>
          <p:cNvSpPr>
            <a:spLocks noGrp="1"/>
          </p:cNvSpPr>
          <p:nvPr>
            <p:ph idx="1"/>
          </p:nvPr>
        </p:nvSpPr>
        <p:spPr>
          <a:xfrm>
            <a:off x="1097280" y="1737360"/>
            <a:ext cx="10058400" cy="4023360"/>
          </a:xfrm>
        </p:spPr>
        <p:txBody>
          <a:bodyPr>
            <a:noAutofit/>
          </a:bodyPr>
          <a:lstStyle/>
          <a:p>
            <a:pPr marL="0" lvl="1" indent="0">
              <a:lnSpc>
                <a:spcPct val="120000"/>
              </a:lnSpc>
              <a:spcBef>
                <a:spcPts val="0"/>
              </a:spcBef>
              <a:buNone/>
            </a:pPr>
            <a:r>
              <a:rPr lang="en-US" sz="2400" dirty="0" smtClean="0"/>
              <a:t>Any / all information relating to an identified or identifiable individual e.g.</a:t>
            </a:r>
          </a:p>
          <a:p>
            <a:pPr marL="525780" lvl="2" indent="-342900">
              <a:lnSpc>
                <a:spcPct val="120000"/>
              </a:lnSpc>
              <a:spcBef>
                <a:spcPts val="0"/>
              </a:spcBef>
            </a:pPr>
            <a:r>
              <a:rPr lang="en-US" sz="2000" dirty="0" smtClean="0"/>
              <a:t>Information held in manual form or printed out </a:t>
            </a:r>
          </a:p>
          <a:p>
            <a:pPr marL="525780" lvl="2" indent="-342900">
              <a:lnSpc>
                <a:spcPct val="120000"/>
              </a:lnSpc>
              <a:spcBef>
                <a:spcPts val="0"/>
              </a:spcBef>
            </a:pPr>
            <a:r>
              <a:rPr lang="en-US" sz="2000" dirty="0" smtClean="0"/>
              <a:t>Emails, databases, spreadsheets etc.</a:t>
            </a:r>
          </a:p>
          <a:p>
            <a:pPr marL="525780" lvl="2" indent="-342900">
              <a:lnSpc>
                <a:spcPct val="120000"/>
              </a:lnSpc>
              <a:spcBef>
                <a:spcPts val="0"/>
              </a:spcBef>
            </a:pPr>
            <a:r>
              <a:rPr lang="en-US" sz="2000" dirty="0" smtClean="0"/>
              <a:t>Photographs on web sites, marketing photographs, ID Cards and Passes;</a:t>
            </a:r>
          </a:p>
          <a:p>
            <a:pPr marL="525780" lvl="2" indent="-342900">
              <a:lnSpc>
                <a:spcPct val="120000"/>
              </a:lnSpc>
              <a:spcBef>
                <a:spcPts val="0"/>
              </a:spcBef>
            </a:pPr>
            <a:r>
              <a:rPr lang="en-US" sz="2000" dirty="0" smtClean="0"/>
              <a:t>CCTV images (both central CCTV system and any </a:t>
            </a:r>
            <a:r>
              <a:rPr lang="en-US" sz="2000" dirty="0" err="1" smtClean="0"/>
              <a:t>localised</a:t>
            </a:r>
            <a:r>
              <a:rPr lang="en-US" sz="2000" dirty="0" smtClean="0"/>
              <a:t> systems / webcams)</a:t>
            </a:r>
          </a:p>
          <a:p>
            <a:pPr marL="525780" lvl="2" indent="-342900">
              <a:lnSpc>
                <a:spcPct val="120000"/>
              </a:lnSpc>
              <a:spcBef>
                <a:spcPts val="0"/>
              </a:spcBef>
            </a:pPr>
            <a:r>
              <a:rPr lang="en-US" sz="2000" dirty="0" smtClean="0"/>
              <a:t>Web pages</a:t>
            </a:r>
            <a:endParaRPr lang="en-US" sz="2000" dirty="0"/>
          </a:p>
          <a:p>
            <a:pPr marL="525780" lvl="2" indent="-342900">
              <a:lnSpc>
                <a:spcPct val="120000"/>
              </a:lnSpc>
              <a:spcBef>
                <a:spcPts val="0"/>
              </a:spcBef>
            </a:pPr>
            <a:r>
              <a:rPr lang="en-US" sz="2000" dirty="0" smtClean="0"/>
              <a:t>Information which may </a:t>
            </a:r>
            <a:r>
              <a:rPr lang="en-GB" sz="2000" dirty="0" smtClean="0"/>
              <a:t>be associated with online identifiers provided by devices, applications, tools and protocols, such as internet protocol addresses, cookie identifiers or other identifiers. </a:t>
            </a:r>
            <a:endParaRPr lang="en-GB" sz="2000" dirty="0"/>
          </a:p>
        </p:txBody>
      </p:sp>
    </p:spTree>
    <p:extLst>
      <p:ext uri="{BB962C8B-B14F-4D97-AF65-F5344CB8AC3E}">
        <p14:creationId xmlns:p14="http://schemas.microsoft.com/office/powerpoint/2010/main" val="2752083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normAutofit/>
          </a:bodyPr>
          <a:lstStyle/>
          <a:p>
            <a:pPr algn="l"/>
            <a:r>
              <a:rPr lang="en-GB" sz="3600" b="1" dirty="0" smtClean="0"/>
              <a:t>Definition of Personal </a:t>
            </a:r>
            <a:r>
              <a:rPr lang="en-GB" sz="3600" b="1" dirty="0"/>
              <a:t>Data</a:t>
            </a:r>
          </a:p>
        </p:txBody>
      </p:sp>
      <p:sp>
        <p:nvSpPr>
          <p:cNvPr id="133123" name="Rectangle 3"/>
          <p:cNvSpPr>
            <a:spLocks noGrp="1" noChangeArrowheads="1"/>
          </p:cNvSpPr>
          <p:nvPr>
            <p:ph idx="1"/>
          </p:nvPr>
        </p:nvSpPr>
        <p:spPr>
          <a:xfrm>
            <a:off x="1209368" y="1936954"/>
            <a:ext cx="9717712" cy="4317541"/>
          </a:xfrm>
        </p:spPr>
        <p:txBody>
          <a:bodyPr>
            <a:normAutofit fontScale="92500"/>
          </a:bodyPr>
          <a:lstStyle/>
          <a:p>
            <a:pPr marL="0" indent="0">
              <a:lnSpc>
                <a:spcPct val="110000"/>
              </a:lnSpc>
              <a:spcBef>
                <a:spcPts val="0"/>
              </a:spcBef>
              <a:buNone/>
            </a:pPr>
            <a:r>
              <a:rPr lang="en-GB" sz="2200" dirty="0" smtClean="0"/>
              <a:t>The definition of </a:t>
            </a:r>
            <a:r>
              <a:rPr lang="en-GB" sz="2200" i="1" dirty="0" smtClean="0"/>
              <a:t>personal </a:t>
            </a:r>
            <a:r>
              <a:rPr lang="en-GB" sz="2200" i="1" dirty="0"/>
              <a:t>data </a:t>
            </a:r>
            <a:r>
              <a:rPr lang="en-GB" sz="2200" dirty="0"/>
              <a:t>(personal information) </a:t>
            </a:r>
            <a:r>
              <a:rPr lang="en-GB" sz="2200" dirty="0" smtClean="0"/>
              <a:t>is simplified in the GDPR:</a:t>
            </a:r>
          </a:p>
          <a:p>
            <a:pPr marL="0" indent="0">
              <a:lnSpc>
                <a:spcPct val="110000"/>
              </a:lnSpc>
              <a:spcBef>
                <a:spcPts val="0"/>
              </a:spcBef>
              <a:buNone/>
            </a:pPr>
            <a:endParaRPr lang="en-GB" sz="2200" dirty="0"/>
          </a:p>
          <a:p>
            <a:pPr lvl="1">
              <a:lnSpc>
                <a:spcPct val="110000"/>
              </a:lnSpc>
              <a:spcBef>
                <a:spcPts val="0"/>
              </a:spcBef>
              <a:buFont typeface="Wingdings" panose="05000000000000000000" pitchFamily="2" charset="2"/>
              <a:buChar char="§"/>
            </a:pPr>
            <a:r>
              <a:rPr lang="en-GB" sz="2200" dirty="0" smtClean="0"/>
              <a:t>Any </a:t>
            </a:r>
            <a:r>
              <a:rPr lang="en-GB" sz="2200" dirty="0"/>
              <a:t>information relating to an identified, or identifiable natural person (the data subject).</a:t>
            </a:r>
          </a:p>
          <a:p>
            <a:pPr marL="0" indent="0">
              <a:lnSpc>
                <a:spcPct val="110000"/>
              </a:lnSpc>
              <a:spcBef>
                <a:spcPts val="0"/>
              </a:spcBef>
              <a:buNone/>
            </a:pPr>
            <a:endParaRPr lang="en-GB" sz="2200" dirty="0" smtClean="0"/>
          </a:p>
          <a:p>
            <a:pPr marL="0" indent="0">
              <a:lnSpc>
                <a:spcPct val="110000"/>
              </a:lnSpc>
              <a:spcBef>
                <a:spcPts val="0"/>
              </a:spcBef>
              <a:buNone/>
            </a:pPr>
            <a:r>
              <a:rPr lang="en-GB" sz="2200" dirty="0" smtClean="0"/>
              <a:t>What does this mean in practice? </a:t>
            </a:r>
          </a:p>
          <a:p>
            <a:pPr marL="0" indent="0">
              <a:lnSpc>
                <a:spcPct val="110000"/>
              </a:lnSpc>
              <a:spcBef>
                <a:spcPts val="0"/>
              </a:spcBef>
              <a:buNone/>
            </a:pPr>
            <a:endParaRPr lang="en-GB" sz="2200" dirty="0" smtClean="0"/>
          </a:p>
          <a:p>
            <a:pPr marL="0" indent="0">
              <a:lnSpc>
                <a:spcPct val="110000"/>
              </a:lnSpc>
              <a:spcBef>
                <a:spcPts val="0"/>
              </a:spcBef>
              <a:buNone/>
            </a:pPr>
            <a:r>
              <a:rPr lang="en-GB" sz="2200" dirty="0" smtClean="0"/>
              <a:t>	All staff, students, research subjects, alumni, members of the public etc.	where we hold their data – </a:t>
            </a:r>
            <a:r>
              <a:rPr lang="en-GB" sz="2200" u="sng" dirty="0" smtClean="0"/>
              <a:t>“identified”</a:t>
            </a:r>
          </a:p>
          <a:p>
            <a:pPr marL="0" indent="0">
              <a:lnSpc>
                <a:spcPct val="110000"/>
              </a:lnSpc>
              <a:spcBef>
                <a:spcPts val="0"/>
              </a:spcBef>
              <a:buNone/>
            </a:pPr>
            <a:r>
              <a:rPr lang="en-GB" sz="2200" dirty="0" smtClean="0"/>
              <a:t>	Also includes, for example, pseudo anonymous individuals where the 	University 	also holds the additional information to identify them - </a:t>
            </a:r>
            <a:r>
              <a:rPr lang="en-GB" sz="2200" u="sng" dirty="0" smtClean="0"/>
              <a:t>“identifiable”</a:t>
            </a:r>
            <a:endParaRPr lang="en-GB" sz="2200" u="sng" dirty="0"/>
          </a:p>
          <a:p>
            <a:pPr marL="0" indent="0">
              <a:lnSpc>
                <a:spcPct val="110000"/>
              </a:lnSpc>
              <a:spcBef>
                <a:spcPts val="0"/>
              </a:spcBef>
              <a:buNone/>
            </a:pPr>
            <a:endParaRPr lang="en-GB" sz="2600" dirty="0"/>
          </a:p>
          <a:p>
            <a:pPr marL="400050" lvl="2" indent="0">
              <a:lnSpc>
                <a:spcPct val="110000"/>
              </a:lnSpc>
              <a:spcBef>
                <a:spcPts val="0"/>
              </a:spcBef>
              <a:buNone/>
            </a:pPr>
            <a:endParaRPr lang="en-GB" sz="2600" dirty="0"/>
          </a:p>
          <a:p>
            <a:pPr marL="0" lvl="1" indent="0">
              <a:lnSpc>
                <a:spcPct val="110000"/>
              </a:lnSpc>
              <a:spcBef>
                <a:spcPts val="0"/>
              </a:spcBef>
              <a:buNone/>
            </a:pPr>
            <a:endParaRPr lang="en-GB" dirty="0"/>
          </a:p>
        </p:txBody>
      </p:sp>
    </p:spTree>
    <p:extLst>
      <p:ext uri="{BB962C8B-B14F-4D97-AF65-F5344CB8AC3E}">
        <p14:creationId xmlns:p14="http://schemas.microsoft.com/office/powerpoint/2010/main" val="662770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7280" y="286603"/>
            <a:ext cx="10058400" cy="1330441"/>
          </a:xfrm>
        </p:spPr>
        <p:txBody>
          <a:bodyPr>
            <a:normAutofit/>
          </a:bodyPr>
          <a:lstStyle/>
          <a:p>
            <a:r>
              <a:rPr lang="en-GB" sz="2800" b="1" dirty="0" smtClean="0"/>
              <a:t>Legitimate Grounds for Processing Personal Data</a:t>
            </a:r>
            <a:endParaRPr lang="en-GB" sz="2800" b="1" dirty="0"/>
          </a:p>
        </p:txBody>
      </p:sp>
      <p:sp>
        <p:nvSpPr>
          <p:cNvPr id="5" name="Content Placeholder 4"/>
          <p:cNvSpPr>
            <a:spLocks noGrp="1"/>
          </p:cNvSpPr>
          <p:nvPr>
            <p:ph idx="1"/>
          </p:nvPr>
        </p:nvSpPr>
        <p:spPr>
          <a:xfrm>
            <a:off x="1097280" y="1709929"/>
            <a:ext cx="10058400" cy="4575370"/>
          </a:xfrm>
        </p:spPr>
        <p:txBody>
          <a:bodyPr>
            <a:noAutofit/>
          </a:bodyPr>
          <a:lstStyle/>
          <a:p>
            <a:pPr marL="0" lvl="0" indent="0">
              <a:buNone/>
            </a:pPr>
            <a:endParaRPr lang="en-GB" sz="1800" b="1" dirty="0" smtClean="0"/>
          </a:p>
          <a:p>
            <a:pPr marL="0" lvl="0" indent="0">
              <a:buNone/>
            </a:pPr>
            <a:r>
              <a:rPr lang="en-GB" sz="1600" b="1" dirty="0" smtClean="0"/>
              <a:t>Necessary for the performance of a contract with the data subject, or to take steps to prepare for a contract</a:t>
            </a:r>
          </a:p>
          <a:p>
            <a:pPr marL="0" lvl="0" indent="0">
              <a:buNone/>
            </a:pPr>
            <a:r>
              <a:rPr lang="en-GB" sz="1600" dirty="0" smtClean="0"/>
              <a:t>The University needs to enter into </a:t>
            </a:r>
            <a:r>
              <a:rPr lang="en-GB" sz="1600" dirty="0"/>
              <a:t>an employment contract with you </a:t>
            </a:r>
            <a:r>
              <a:rPr lang="en-GB" sz="1600" dirty="0" smtClean="0"/>
              <a:t>to pay you in </a:t>
            </a:r>
            <a:r>
              <a:rPr lang="en-GB" sz="1600" dirty="0"/>
              <a:t>accordance with your </a:t>
            </a:r>
            <a:r>
              <a:rPr lang="en-GB" sz="1600" dirty="0" smtClean="0"/>
              <a:t>contract, to ensure you are subject to it’s policies, regulations and rules </a:t>
            </a:r>
            <a:r>
              <a:rPr lang="en-GB" sz="1600" dirty="0"/>
              <a:t>and </a:t>
            </a:r>
            <a:r>
              <a:rPr lang="en-GB" sz="1600" dirty="0" smtClean="0"/>
              <a:t>to administer your pension </a:t>
            </a:r>
            <a:r>
              <a:rPr lang="en-GB" sz="1600" dirty="0"/>
              <a:t>entitlements</a:t>
            </a:r>
            <a:r>
              <a:rPr lang="en-GB" sz="1600" dirty="0" smtClean="0"/>
              <a:t>. These processes will involve the processing of your personal and special categories data.</a:t>
            </a:r>
          </a:p>
          <a:p>
            <a:pPr marL="0" lvl="0" indent="0">
              <a:buNone/>
            </a:pPr>
            <a:endParaRPr lang="en-GB" sz="1600" dirty="0"/>
          </a:p>
          <a:p>
            <a:pPr marL="0" lvl="0" indent="0">
              <a:buNone/>
            </a:pPr>
            <a:r>
              <a:rPr lang="en-GB" sz="1600" b="1" dirty="0" smtClean="0"/>
              <a:t>Necessary for compliance with a legal obligation</a:t>
            </a:r>
          </a:p>
          <a:p>
            <a:pPr marL="0" lvl="0" indent="0">
              <a:buNone/>
            </a:pPr>
            <a:r>
              <a:rPr lang="en-GB" sz="1600" dirty="0" smtClean="0"/>
              <a:t>This would be in relation to UK or EU law only and the action undertaken should be foreseeable to those subject to it. Common law obligations may also be sufficient. </a:t>
            </a:r>
          </a:p>
          <a:p>
            <a:pPr marL="0" lvl="0" indent="0">
              <a:buNone/>
            </a:pPr>
            <a:r>
              <a:rPr lang="en-GB" sz="1600" dirty="0" smtClean="0"/>
              <a:t>If we’re relying on a legal obligation to process we still need to draw this to the attention of the individuals. For example the </a:t>
            </a:r>
            <a:r>
              <a:rPr lang="en-GB" sz="1600" dirty="0"/>
              <a:t>University would need to process data </a:t>
            </a:r>
            <a:r>
              <a:rPr lang="en-GB" sz="1600" dirty="0" smtClean="0"/>
              <a:t>e.g</a:t>
            </a:r>
            <a:r>
              <a:rPr lang="en-GB" sz="1600" dirty="0"/>
              <a:t>. </a:t>
            </a:r>
            <a:r>
              <a:rPr lang="en-GB" sz="1600" dirty="0" smtClean="0"/>
              <a:t>to </a:t>
            </a:r>
            <a:r>
              <a:rPr lang="en-GB" sz="1600" dirty="0"/>
              <a:t>check an employee's entitlement to work in the UK, to deduct tax </a:t>
            </a:r>
            <a:r>
              <a:rPr lang="en-GB" sz="1600" dirty="0" smtClean="0"/>
              <a:t>or to </a:t>
            </a:r>
            <a:r>
              <a:rPr lang="en-GB" sz="1600" dirty="0"/>
              <a:t>comply with health and safety </a:t>
            </a:r>
            <a:r>
              <a:rPr lang="en-GB" sz="1600" dirty="0" smtClean="0"/>
              <a:t>laws. In our privacy notice, or data collection notice we need to make sure that we reference all the processing activities undertaken under a legal obligation. Remember using this ground for processing </a:t>
            </a:r>
            <a:r>
              <a:rPr lang="en-GB" sz="1600" i="1" dirty="0" smtClean="0"/>
              <a:t>should be foreseeable to the individual</a:t>
            </a:r>
            <a:r>
              <a:rPr lang="en-GB" sz="1600" dirty="0" smtClean="0"/>
              <a:t>. </a:t>
            </a:r>
            <a:endParaRPr lang="en-GB" sz="1600" b="1" dirty="0"/>
          </a:p>
        </p:txBody>
      </p:sp>
    </p:spTree>
    <p:extLst>
      <p:ext uri="{BB962C8B-B14F-4D97-AF65-F5344CB8AC3E}">
        <p14:creationId xmlns:p14="http://schemas.microsoft.com/office/powerpoint/2010/main" val="210281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7280" y="286603"/>
            <a:ext cx="10058400" cy="1330441"/>
          </a:xfrm>
        </p:spPr>
        <p:txBody>
          <a:bodyPr>
            <a:normAutofit/>
          </a:bodyPr>
          <a:lstStyle/>
          <a:p>
            <a:r>
              <a:rPr lang="en-GB" sz="2800" b="1" dirty="0" smtClean="0"/>
              <a:t>Legitimate Grounds for Processing Personal Data</a:t>
            </a:r>
            <a:endParaRPr lang="en-GB" sz="2800" b="1" dirty="0"/>
          </a:p>
        </p:txBody>
      </p:sp>
      <p:sp>
        <p:nvSpPr>
          <p:cNvPr id="5" name="Content Placeholder 4"/>
          <p:cNvSpPr>
            <a:spLocks noGrp="1"/>
          </p:cNvSpPr>
          <p:nvPr>
            <p:ph idx="1"/>
          </p:nvPr>
        </p:nvSpPr>
        <p:spPr>
          <a:xfrm>
            <a:off x="1097280" y="1709929"/>
            <a:ext cx="10058400" cy="4575370"/>
          </a:xfrm>
        </p:spPr>
        <p:txBody>
          <a:bodyPr>
            <a:noAutofit/>
          </a:bodyPr>
          <a:lstStyle/>
          <a:p>
            <a:pPr marL="0" lvl="0" indent="0">
              <a:buNone/>
            </a:pPr>
            <a:endParaRPr lang="en-GB" sz="1600" b="1" dirty="0" smtClean="0"/>
          </a:p>
          <a:p>
            <a:pPr marL="0" lvl="0" indent="0">
              <a:buNone/>
            </a:pPr>
            <a:r>
              <a:rPr lang="en-GB" sz="1600" b="1" dirty="0" smtClean="0"/>
              <a:t>Necessary to protect the vital interests of a data subject or another person where the data subject is incapable of giving consent </a:t>
            </a:r>
          </a:p>
          <a:p>
            <a:pPr marL="0" indent="0">
              <a:buNone/>
            </a:pPr>
            <a:r>
              <a:rPr lang="en-GB" sz="1600" dirty="0" smtClean="0"/>
              <a:t>This condition is very tightly drafted, and can only be relied upon when there is no other available grounds for processing the data, e.g. for medical emergencies. A ground for processing necessary for humanitarian purposes as well (e.g. disaster responses).</a:t>
            </a:r>
          </a:p>
          <a:p>
            <a:pPr marL="0" indent="0">
              <a:buNone/>
            </a:pPr>
            <a:endParaRPr lang="en-GB" sz="1600" dirty="0" smtClean="0"/>
          </a:p>
          <a:p>
            <a:pPr marL="0" indent="0">
              <a:buNone/>
            </a:pPr>
            <a:r>
              <a:rPr lang="en-GB" sz="1600" b="1" dirty="0" smtClean="0"/>
              <a:t>Necessary for the performance of a task carried out in the public interest or as a consequence of an official authority vested in the institution (“the public task”)</a:t>
            </a:r>
          </a:p>
          <a:p>
            <a:pPr marL="0" indent="0">
              <a:buNone/>
            </a:pPr>
            <a:r>
              <a:rPr lang="en-GB" sz="1600" dirty="0" smtClean="0"/>
              <a:t>Only where the task is laid out in UK or EU law to which the University is subject. </a:t>
            </a:r>
          </a:p>
          <a:p>
            <a:pPr marL="0" indent="0">
              <a:buNone/>
            </a:pPr>
            <a:endParaRPr lang="en-GB" sz="1600" dirty="0" smtClean="0"/>
          </a:p>
          <a:p>
            <a:pPr marL="0" indent="0">
              <a:buNone/>
            </a:pPr>
            <a:r>
              <a:rPr lang="en-GB" sz="1600" b="1" dirty="0" smtClean="0">
                <a:solidFill>
                  <a:schemeClr val="tx1"/>
                </a:solidFill>
              </a:rPr>
              <a:t>Necessary for the purposes of legitimate interests pursued by the University </a:t>
            </a:r>
          </a:p>
          <a:p>
            <a:pPr marL="0" indent="0">
              <a:buNone/>
            </a:pPr>
            <a:r>
              <a:rPr lang="en-GB" sz="1600" dirty="0" smtClean="0">
                <a:solidFill>
                  <a:schemeClr val="tx1"/>
                </a:solidFill>
              </a:rPr>
              <a:t>If you are relying on this you need to document your assessment of why the processing is legitimate. Have you considered the rights and freedoms of data subjects?</a:t>
            </a:r>
          </a:p>
        </p:txBody>
      </p:sp>
    </p:spTree>
    <p:extLst>
      <p:ext uri="{BB962C8B-B14F-4D97-AF65-F5344CB8AC3E}">
        <p14:creationId xmlns:p14="http://schemas.microsoft.com/office/powerpoint/2010/main" val="1934453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BU Template in Powerpoint 2007 format">
  <a:themeElements>
    <a:clrScheme name="BU Branding">
      <a:dk1>
        <a:srgbClr val="FFFFFF"/>
      </a:dk1>
      <a:lt1>
        <a:sysClr val="window" lastClr="FFFFFF"/>
      </a:lt1>
      <a:dk2>
        <a:srgbClr val="FFFFFF"/>
      </a:dk2>
      <a:lt2>
        <a:srgbClr val="EEECE1"/>
      </a:lt2>
      <a:accent1>
        <a:srgbClr val="FDB415"/>
      </a:accent1>
      <a:accent2>
        <a:srgbClr val="C00000"/>
      </a:accent2>
      <a:accent3>
        <a:srgbClr val="FDB415"/>
      </a:accent3>
      <a:accent4>
        <a:srgbClr val="C00000"/>
      </a:accent4>
      <a:accent5>
        <a:srgbClr val="FDB415"/>
      </a:accent5>
      <a:accent6>
        <a:srgbClr val="C00000"/>
      </a:accent6>
      <a:hlink>
        <a:srgbClr val="FDB415"/>
      </a:hlink>
      <a:folHlink>
        <a:srgbClr val="C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BU Branding">
      <a:dk1>
        <a:srgbClr val="FFFFFF"/>
      </a:dk1>
      <a:lt1>
        <a:sysClr val="window" lastClr="FFFFFF"/>
      </a:lt1>
      <a:dk2>
        <a:srgbClr val="FFFFFF"/>
      </a:dk2>
      <a:lt2>
        <a:srgbClr val="EEECE1"/>
      </a:lt2>
      <a:accent1>
        <a:srgbClr val="FDB415"/>
      </a:accent1>
      <a:accent2>
        <a:srgbClr val="C00000"/>
      </a:accent2>
      <a:accent3>
        <a:srgbClr val="FDB415"/>
      </a:accent3>
      <a:accent4>
        <a:srgbClr val="C00000"/>
      </a:accent4>
      <a:accent5>
        <a:srgbClr val="FDB415"/>
      </a:accent5>
      <a:accent6>
        <a:srgbClr val="C00000"/>
      </a:accent6>
      <a:hlink>
        <a:srgbClr val="FDB415"/>
      </a:hlink>
      <a:folHlink>
        <a:srgbClr val="C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2022</TotalTime>
  <Words>6251</Words>
  <Application>Microsoft Office PowerPoint</Application>
  <PresentationFormat>Widescreen</PresentationFormat>
  <Paragraphs>487</Paragraphs>
  <Slides>40</Slides>
  <Notes>36</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40</vt:i4>
      </vt:variant>
    </vt:vector>
  </HeadingPairs>
  <TitlesOfParts>
    <vt:vector size="48" baseType="lpstr">
      <vt:lpstr>Arial</vt:lpstr>
      <vt:lpstr>Calibri</vt:lpstr>
      <vt:lpstr>Calibri Light</vt:lpstr>
      <vt:lpstr>Wingdings</vt:lpstr>
      <vt:lpstr>Retrospect</vt:lpstr>
      <vt:lpstr>BU Template in Powerpoint 2007 format</vt:lpstr>
      <vt:lpstr>1_Office Theme</vt:lpstr>
      <vt:lpstr>1_Retrospect</vt:lpstr>
      <vt:lpstr>The General Data Protection Regulation (GDPR)</vt:lpstr>
      <vt:lpstr>What is the GDPR</vt:lpstr>
      <vt:lpstr>Data Protection Bill</vt:lpstr>
      <vt:lpstr>The GDPR - new and changed concepts from the Data Protection Act 1998</vt:lpstr>
      <vt:lpstr>The GDPR - new and changed concepts from the Data Protection Act 1998  </vt:lpstr>
      <vt:lpstr>Scope of the GDPR</vt:lpstr>
      <vt:lpstr>Definition of Personal Data</vt:lpstr>
      <vt:lpstr>Legitimate Grounds for Processing Personal Data</vt:lpstr>
      <vt:lpstr>Legitimate Grounds for Processing Personal Data</vt:lpstr>
      <vt:lpstr>The public task</vt:lpstr>
      <vt:lpstr>What is a legitimate interest basis for the University?</vt:lpstr>
      <vt:lpstr>Legitimate Grounds for Processing Personal Data</vt:lpstr>
      <vt:lpstr>Legitimate Grounds for Processing Personal Data</vt:lpstr>
      <vt:lpstr>Special categories of personal data</vt:lpstr>
      <vt:lpstr>Grounds for Processing Special Categories of Data</vt:lpstr>
      <vt:lpstr>Grounds for Processing Special Categories of Data</vt:lpstr>
      <vt:lpstr>Criminal Convictions and Offences</vt:lpstr>
      <vt:lpstr>Data Protection Principles</vt:lpstr>
      <vt:lpstr>Data Protection Principles</vt:lpstr>
      <vt:lpstr>Data processed lawfully, fairly and in a transparent manner</vt:lpstr>
      <vt:lpstr>Data obtained for specified, explicit and legitimate purposes and not further processed in a manner that is incompatible with those purposes </vt:lpstr>
      <vt:lpstr>Data processed is adequate, relevant and limited to what is necessary </vt:lpstr>
      <vt:lpstr>Data is accurate and, where necessary, kept up to date </vt:lpstr>
      <vt:lpstr>Data should not to be kept longer than is necessary for the purpose </vt:lpstr>
      <vt:lpstr>Appropriate technical and organisational measures against unauthorised or unlawful processing, loss, damage or destruction </vt:lpstr>
      <vt:lpstr>Information Security </vt:lpstr>
      <vt:lpstr>Information Security</vt:lpstr>
      <vt:lpstr>Accountability</vt:lpstr>
      <vt:lpstr>GDPR: Individual Rights</vt:lpstr>
      <vt:lpstr>GDPR: Individual Rights</vt:lpstr>
      <vt:lpstr>The right to be informed</vt:lpstr>
      <vt:lpstr>The right of access</vt:lpstr>
      <vt:lpstr>Children’s Personal Data in the digital environment</vt:lpstr>
      <vt:lpstr>Transfer of data outside the European Union</vt:lpstr>
      <vt:lpstr>Transfer of data outside the European Union</vt:lpstr>
      <vt:lpstr>Personal or Special Categories Data Breach</vt:lpstr>
      <vt:lpstr>When should we notify the ICO?</vt:lpstr>
      <vt:lpstr>Staff Responsibilities</vt:lpstr>
      <vt:lpstr>Final thoughts ….. Things to do now</vt:lpstr>
      <vt:lpstr>Further information?</vt:lpstr>
    </vt:vector>
  </TitlesOfParts>
  <Company>Pryfysgol Bangor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Gwenan Hine</dc:creator>
  <cp:lastModifiedBy>Lynne Williams</cp:lastModifiedBy>
  <cp:revision>118</cp:revision>
  <cp:lastPrinted>2018-02-06T15:08:10Z</cp:lastPrinted>
  <dcterms:created xsi:type="dcterms:W3CDTF">2017-11-17T09:39:23Z</dcterms:created>
  <dcterms:modified xsi:type="dcterms:W3CDTF">2018-04-26T12:37:10Z</dcterms:modified>
</cp:coreProperties>
</file>