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2"/>
  </p:notesMasterIdLst>
  <p:sldIdLst>
    <p:sldId id="272" r:id="rId5"/>
    <p:sldId id="256" r:id="rId6"/>
    <p:sldId id="258" r:id="rId7"/>
    <p:sldId id="259" r:id="rId8"/>
    <p:sldId id="260" r:id="rId9"/>
    <p:sldId id="261" r:id="rId10"/>
    <p:sldId id="274" r:id="rId11"/>
    <p:sldId id="279" r:id="rId12"/>
    <p:sldId id="262" r:id="rId13"/>
    <p:sldId id="277" r:id="rId14"/>
    <p:sldId id="269" r:id="rId15"/>
    <p:sldId id="266" r:id="rId16"/>
    <p:sldId id="271" r:id="rId17"/>
    <p:sldId id="275" r:id="rId18"/>
    <p:sldId id="264" r:id="rId19"/>
    <p:sldId id="276" r:id="rId20"/>
    <p:sldId id="273"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99E0AD-D8A6-43D7-8E54-F56D3C0A0515}" v="112" dt="2020-02-13T09:54:39.66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84505" autoAdjust="0"/>
  </p:normalViewPr>
  <p:slideViewPr>
    <p:cSldViewPr snapToGrid="0">
      <p:cViewPr varScale="1">
        <p:scale>
          <a:sx n="72" d="100"/>
          <a:sy n="72" d="100"/>
        </p:scale>
        <p:origin x="874" y="6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03A1B4-93A6-4F5F-8E60-91986D1554F6}" type="datetimeFigureOut">
              <a:rPr lang="en-GB" smtClean="0"/>
              <a:t>22/09/2022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064FFE-84A7-4514-83EF-86A60EE91B37}" type="slidenum">
              <a:rPr lang="en-GB" smtClean="0"/>
              <a:t>‹#›</a:t>
            </a:fld>
            <a:endParaRPr lang="en-GB"/>
          </a:p>
        </p:txBody>
      </p:sp>
    </p:spTree>
    <p:extLst>
      <p:ext uri="{BB962C8B-B14F-4D97-AF65-F5344CB8AC3E}">
        <p14:creationId xmlns:p14="http://schemas.microsoft.com/office/powerpoint/2010/main" val="14129723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one of three psychoeducational workshop</a:t>
            </a:r>
            <a:r>
              <a:rPr lang="en-GB" baseline="0" dirty="0"/>
              <a:t>s offered by the Counselling Service in our rolling programme ‘Building Resilience’. You may be here because a counsellor, GP or mental health advisor has recommended it as the first step in getting some psychological help, or you  may have decided yourself to come. You might be here to help yourself, or to find out more about low mood to help others. Whichever it is, we hope you find it valuable. You won’t be expected to speak or contribute in any way unless you want to. You each have a handout of all the information on the slides that you are welcome to make notes on</a:t>
            </a:r>
            <a:endParaRPr lang="en-GB" dirty="0"/>
          </a:p>
        </p:txBody>
      </p:sp>
      <p:sp>
        <p:nvSpPr>
          <p:cNvPr id="4" name="Slide Number Placeholder 3"/>
          <p:cNvSpPr>
            <a:spLocks noGrp="1"/>
          </p:cNvSpPr>
          <p:nvPr>
            <p:ph type="sldNum" sz="quarter" idx="10"/>
          </p:nvPr>
        </p:nvSpPr>
        <p:spPr/>
        <p:txBody>
          <a:bodyPr/>
          <a:lstStyle/>
          <a:p>
            <a:fld id="{25064FFE-84A7-4514-83EF-86A60EE91B37}" type="slidenum">
              <a:rPr lang="en-GB" smtClean="0"/>
              <a:t>1</a:t>
            </a:fld>
            <a:endParaRPr lang="en-GB"/>
          </a:p>
        </p:txBody>
      </p:sp>
    </p:spTree>
    <p:extLst>
      <p:ext uri="{BB962C8B-B14F-4D97-AF65-F5344CB8AC3E}">
        <p14:creationId xmlns:p14="http://schemas.microsoft.com/office/powerpoint/2010/main" val="17477240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Let’s try to make a start on a plan that would work for you.</a:t>
            </a:r>
          </a:p>
          <a:p>
            <a:r>
              <a:rPr lang="en-GB" dirty="0"/>
              <a:t>Remember- one step at a time- sometimes just making 5% difference is all you are looking for.</a:t>
            </a:r>
          </a:p>
          <a:p>
            <a:r>
              <a:rPr lang="en-GB" dirty="0"/>
              <a:t>Recovering from low mood can be like climbing Snowdon via the </a:t>
            </a:r>
            <a:r>
              <a:rPr lang="en-GB" dirty="0" err="1"/>
              <a:t>Llanberis</a:t>
            </a:r>
            <a:r>
              <a:rPr lang="en-GB" dirty="0"/>
              <a:t> path- very long, rather monotonous, it doesn’t feel like you are getting anywhere. It’s not until you look round that you begin to see the difference…</a:t>
            </a:r>
          </a:p>
          <a:p>
            <a:r>
              <a:rPr lang="en-GB" dirty="0"/>
              <a:t>There will be obstacles- but also ways around them</a:t>
            </a:r>
          </a:p>
        </p:txBody>
      </p:sp>
      <p:sp>
        <p:nvSpPr>
          <p:cNvPr id="4" name="Slide Number Placeholder 3"/>
          <p:cNvSpPr>
            <a:spLocks noGrp="1"/>
          </p:cNvSpPr>
          <p:nvPr>
            <p:ph type="sldNum" sz="quarter" idx="10"/>
          </p:nvPr>
        </p:nvSpPr>
        <p:spPr/>
        <p:txBody>
          <a:bodyPr/>
          <a:lstStyle/>
          <a:p>
            <a:fld id="{25064FFE-84A7-4514-83EF-86A60EE91B37}" type="slidenum">
              <a:rPr lang="en-GB" smtClean="0"/>
              <a:t>12</a:t>
            </a:fld>
            <a:endParaRPr lang="en-GB"/>
          </a:p>
        </p:txBody>
      </p:sp>
    </p:spTree>
    <p:extLst>
      <p:ext uri="{BB962C8B-B14F-4D97-AF65-F5344CB8AC3E}">
        <p14:creationId xmlns:p14="http://schemas.microsoft.com/office/powerpoint/2010/main" val="34864687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First of all activation. A lot</a:t>
            </a:r>
            <a:r>
              <a:rPr lang="en-GB" baseline="0" dirty="0"/>
              <a:t> of work has been done in recent years on getting people to challenge and change behaviours as a first step in recovering from low mood. Research has indicate that even doing something quite small, in terms of physical activation- such as walking upstairs! can help list someone's mood</a:t>
            </a:r>
          </a:p>
          <a:p>
            <a:r>
              <a:rPr lang="en-GB" baseline="0" dirty="0"/>
              <a:t>Make a list of things you can do that have a ’cardio vascular’ element to them (</a:t>
            </a:r>
            <a:r>
              <a:rPr lang="en-GB" baseline="0" dirty="0" err="1"/>
              <a:t>ie</a:t>
            </a:r>
            <a:r>
              <a:rPr lang="en-GB" baseline="0" dirty="0"/>
              <a:t>, getting out of breath). Have a list of things that include something ‘immediate’ as well as things that might need a bit of planning. Can you do some of these with a friend?</a:t>
            </a:r>
          </a:p>
          <a:p>
            <a:r>
              <a:rPr lang="en-GB" baseline="0" dirty="0"/>
              <a:t>REMEMBER YOU ARE NOT GOING TO FEEL LIKE DOING THESE THINGS TO START WITH!</a:t>
            </a:r>
          </a:p>
          <a:p>
            <a:r>
              <a:rPr lang="en-GB" baseline="0" dirty="0"/>
              <a:t>It may feel pointless, you might feel too tired  or you may feel anxious.</a:t>
            </a:r>
          </a:p>
          <a:p>
            <a:r>
              <a:rPr lang="en-GB" baseline="0" dirty="0"/>
              <a:t>Think about things that you can do that could give you pleasure, a sense of achievement or contact with others.</a:t>
            </a:r>
          </a:p>
          <a:p>
            <a:r>
              <a:rPr lang="en-GB" baseline="0" dirty="0"/>
              <a:t>Look at the Activity Wheel handout- read through- </a:t>
            </a:r>
            <a:endParaRPr lang="en-GB" dirty="0"/>
          </a:p>
        </p:txBody>
      </p:sp>
      <p:sp>
        <p:nvSpPr>
          <p:cNvPr id="4" name="Slide Number Placeholder 3"/>
          <p:cNvSpPr>
            <a:spLocks noGrp="1"/>
          </p:cNvSpPr>
          <p:nvPr>
            <p:ph type="sldNum" sz="quarter" idx="10"/>
          </p:nvPr>
        </p:nvSpPr>
        <p:spPr/>
        <p:txBody>
          <a:bodyPr/>
          <a:lstStyle/>
          <a:p>
            <a:fld id="{25064FFE-84A7-4514-83EF-86A60EE91B37}" type="slidenum">
              <a:rPr lang="en-GB" smtClean="0"/>
              <a:t>13</a:t>
            </a:fld>
            <a:endParaRPr lang="en-GB"/>
          </a:p>
        </p:txBody>
      </p:sp>
    </p:spTree>
    <p:extLst>
      <p:ext uri="{BB962C8B-B14F-4D97-AF65-F5344CB8AC3E}">
        <p14:creationId xmlns:p14="http://schemas.microsoft.com/office/powerpoint/2010/main" val="36908806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Look back to Slide 8. Let’s try</a:t>
            </a:r>
            <a:r>
              <a:rPr lang="en-GB" baseline="0" dirty="0"/>
              <a:t> to find a way of being able to notice, and challenge the negative thinking that  keeps us feeling low.</a:t>
            </a:r>
          </a:p>
          <a:p>
            <a:r>
              <a:rPr lang="en-GB" baseline="0" dirty="0"/>
              <a:t>Thought record sheet- and explain</a:t>
            </a:r>
            <a:endParaRPr lang="en-GB" dirty="0"/>
          </a:p>
        </p:txBody>
      </p:sp>
      <p:sp>
        <p:nvSpPr>
          <p:cNvPr id="4" name="Slide Number Placeholder 3"/>
          <p:cNvSpPr>
            <a:spLocks noGrp="1"/>
          </p:cNvSpPr>
          <p:nvPr>
            <p:ph type="sldNum" sz="quarter" idx="10"/>
          </p:nvPr>
        </p:nvSpPr>
        <p:spPr/>
        <p:txBody>
          <a:bodyPr/>
          <a:lstStyle/>
          <a:p>
            <a:fld id="{25064FFE-84A7-4514-83EF-86A60EE91B37}" type="slidenum">
              <a:rPr lang="en-GB" smtClean="0"/>
              <a:t>14</a:t>
            </a:fld>
            <a:endParaRPr lang="en-GB"/>
          </a:p>
        </p:txBody>
      </p:sp>
    </p:spTree>
    <p:extLst>
      <p:ext uri="{BB962C8B-B14F-4D97-AF65-F5344CB8AC3E}">
        <p14:creationId xmlns:p14="http://schemas.microsoft.com/office/powerpoint/2010/main" val="13841052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what might work for you?- everyone is different.</a:t>
            </a:r>
          </a:p>
          <a:p>
            <a:r>
              <a:rPr lang="en-GB" dirty="0"/>
              <a:t>SMART goals</a:t>
            </a:r>
          </a:p>
          <a:p>
            <a:r>
              <a:rPr lang="en-GB" dirty="0"/>
              <a:t>Think again about the 5 key</a:t>
            </a:r>
            <a:r>
              <a:rPr lang="en-GB" baseline="0" dirty="0"/>
              <a:t> areas, and consider what you could do that might help alleviate for example physical aches and pains, sleep problems. What behavioural steps could you take to make sure you are not avoiding, hiding away? </a:t>
            </a:r>
          </a:p>
          <a:p>
            <a:r>
              <a:rPr lang="en-GB" dirty="0"/>
              <a:t>What gives you pleasure/achievement/ closeness?</a:t>
            </a:r>
          </a:p>
          <a:p>
            <a:endParaRPr lang="en-GB" dirty="0"/>
          </a:p>
        </p:txBody>
      </p:sp>
      <p:sp>
        <p:nvSpPr>
          <p:cNvPr id="4" name="Slide Number Placeholder 3"/>
          <p:cNvSpPr>
            <a:spLocks noGrp="1"/>
          </p:cNvSpPr>
          <p:nvPr>
            <p:ph type="sldNum" sz="quarter" idx="10"/>
          </p:nvPr>
        </p:nvSpPr>
        <p:spPr/>
        <p:txBody>
          <a:bodyPr/>
          <a:lstStyle/>
          <a:p>
            <a:fld id="{25064FFE-84A7-4514-83EF-86A60EE91B37}" type="slidenum">
              <a:rPr lang="en-GB" smtClean="0"/>
              <a:t>15</a:t>
            </a:fld>
            <a:endParaRPr lang="en-GB"/>
          </a:p>
        </p:txBody>
      </p:sp>
    </p:spTree>
    <p:extLst>
      <p:ext uri="{BB962C8B-B14F-4D97-AF65-F5344CB8AC3E}">
        <p14:creationId xmlns:p14="http://schemas.microsoft.com/office/powerpoint/2010/main" val="35506119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Make a note</a:t>
            </a:r>
            <a:r>
              <a:rPr lang="en-GB" baseline="0" dirty="0"/>
              <a:t> of where you are going to start, after you leave this workshop today.</a:t>
            </a:r>
          </a:p>
          <a:p>
            <a:endParaRPr lang="en-GB" baseline="0" dirty="0"/>
          </a:p>
          <a:p>
            <a:r>
              <a:rPr lang="en-GB" baseline="0" dirty="0"/>
              <a:t>Any questions?</a:t>
            </a:r>
            <a:endParaRPr lang="en-GB" dirty="0"/>
          </a:p>
        </p:txBody>
      </p:sp>
      <p:sp>
        <p:nvSpPr>
          <p:cNvPr id="4" name="Slide Number Placeholder 3"/>
          <p:cNvSpPr>
            <a:spLocks noGrp="1"/>
          </p:cNvSpPr>
          <p:nvPr>
            <p:ph type="sldNum" sz="quarter" idx="10"/>
          </p:nvPr>
        </p:nvSpPr>
        <p:spPr/>
        <p:txBody>
          <a:bodyPr/>
          <a:lstStyle/>
          <a:p>
            <a:fld id="{25064FFE-84A7-4514-83EF-86A60EE91B37}" type="slidenum">
              <a:rPr lang="en-GB" smtClean="0"/>
              <a:t>16</a:t>
            </a:fld>
            <a:endParaRPr lang="en-GB"/>
          </a:p>
        </p:txBody>
      </p:sp>
    </p:spTree>
    <p:extLst>
      <p:ext uri="{BB962C8B-B14F-4D97-AF65-F5344CB8AC3E}">
        <p14:creationId xmlns:p14="http://schemas.microsoft.com/office/powerpoint/2010/main" val="36490204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Here’s a list of resources available to you.</a:t>
            </a:r>
          </a:p>
          <a:p>
            <a:r>
              <a:rPr lang="en-GB" dirty="0"/>
              <a:t>How</a:t>
            </a:r>
            <a:r>
              <a:rPr lang="en-GB" baseline="0" dirty="0"/>
              <a:t> many might you consider using?</a:t>
            </a:r>
          </a:p>
          <a:p>
            <a:r>
              <a:rPr lang="en-GB" baseline="0" dirty="0"/>
              <a:t>Remember- be kind to yourself, and give your strategies some time to work. </a:t>
            </a:r>
          </a:p>
          <a:p>
            <a:endParaRPr lang="en-GB" baseline="0" dirty="0"/>
          </a:p>
          <a:p>
            <a:r>
              <a:rPr lang="en-GB" baseline="0" dirty="0"/>
              <a:t>If you came here as a first step, see how you get on with these ideas. If you came here because you are worried about someone else, feel free to pass the handout on. If you still feel that you need further help, then contact us again</a:t>
            </a:r>
          </a:p>
          <a:p>
            <a:endParaRPr lang="en-GB" dirty="0"/>
          </a:p>
        </p:txBody>
      </p:sp>
      <p:sp>
        <p:nvSpPr>
          <p:cNvPr id="4" name="Slide Number Placeholder 3"/>
          <p:cNvSpPr>
            <a:spLocks noGrp="1"/>
          </p:cNvSpPr>
          <p:nvPr>
            <p:ph type="sldNum" sz="quarter" idx="10"/>
          </p:nvPr>
        </p:nvSpPr>
        <p:spPr/>
        <p:txBody>
          <a:bodyPr/>
          <a:lstStyle/>
          <a:p>
            <a:fld id="{25064FFE-84A7-4514-83EF-86A60EE91B37}" type="slidenum">
              <a:rPr lang="en-GB" smtClean="0"/>
              <a:t>17</a:t>
            </a:fld>
            <a:endParaRPr lang="en-GB"/>
          </a:p>
        </p:txBody>
      </p:sp>
    </p:spTree>
    <p:extLst>
      <p:ext uri="{BB962C8B-B14F-4D97-AF65-F5344CB8AC3E}">
        <p14:creationId xmlns:p14="http://schemas.microsoft.com/office/powerpoint/2010/main" val="38016965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Each of our BR workshops has a ‘motif’ that we will</a:t>
            </a:r>
            <a:r>
              <a:rPr lang="en-GB" baseline="0" dirty="0"/>
              <a:t> use to help you to remember the take home messages. With ‘iCan manage my low mood’ we are using a spiral</a:t>
            </a:r>
            <a:endParaRPr lang="en-GB" dirty="0"/>
          </a:p>
        </p:txBody>
      </p:sp>
      <p:sp>
        <p:nvSpPr>
          <p:cNvPr id="4" name="Slide Number Placeholder 3"/>
          <p:cNvSpPr>
            <a:spLocks noGrp="1"/>
          </p:cNvSpPr>
          <p:nvPr>
            <p:ph type="sldNum" sz="quarter" idx="10"/>
          </p:nvPr>
        </p:nvSpPr>
        <p:spPr/>
        <p:txBody>
          <a:bodyPr/>
          <a:lstStyle/>
          <a:p>
            <a:fld id="{25064FFE-84A7-4514-83EF-86A60EE91B37}" type="slidenum">
              <a:rPr lang="en-GB" smtClean="0"/>
              <a:t>2</a:t>
            </a:fld>
            <a:endParaRPr lang="en-GB"/>
          </a:p>
        </p:txBody>
      </p:sp>
    </p:spTree>
    <p:extLst>
      <p:ext uri="{BB962C8B-B14F-4D97-AF65-F5344CB8AC3E}">
        <p14:creationId xmlns:p14="http://schemas.microsoft.com/office/powerpoint/2010/main" val="10156536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 is low mood? There</a:t>
            </a:r>
            <a:r>
              <a:rPr lang="en-GB" baseline="0" dirty="0"/>
              <a:t> is a difference between feeling ‘a bit fed up’ , more persistent low mood, and clinical depression. How would you describe what it means to you? Write these down</a:t>
            </a:r>
            <a:endParaRPr lang="en-GB" dirty="0"/>
          </a:p>
        </p:txBody>
      </p:sp>
      <p:sp>
        <p:nvSpPr>
          <p:cNvPr id="4" name="Slide Number Placeholder 3"/>
          <p:cNvSpPr>
            <a:spLocks noGrp="1"/>
          </p:cNvSpPr>
          <p:nvPr>
            <p:ph type="sldNum" sz="quarter" idx="10"/>
          </p:nvPr>
        </p:nvSpPr>
        <p:spPr/>
        <p:txBody>
          <a:bodyPr/>
          <a:lstStyle/>
          <a:p>
            <a:fld id="{25064FFE-84A7-4514-83EF-86A60EE91B37}" type="slidenum">
              <a:rPr lang="en-GB" smtClean="0"/>
              <a:t>3</a:t>
            </a:fld>
            <a:endParaRPr lang="en-GB"/>
          </a:p>
        </p:txBody>
      </p:sp>
    </p:spTree>
    <p:extLst>
      <p:ext uri="{BB962C8B-B14F-4D97-AF65-F5344CB8AC3E}">
        <p14:creationId xmlns:p14="http://schemas.microsoft.com/office/powerpoint/2010/main" val="39390376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Here are some of the signs and symptoms. You may be experiencing some or all of these- and there may be others</a:t>
            </a:r>
          </a:p>
        </p:txBody>
      </p:sp>
      <p:sp>
        <p:nvSpPr>
          <p:cNvPr id="4" name="Slide Number Placeholder 3"/>
          <p:cNvSpPr>
            <a:spLocks noGrp="1"/>
          </p:cNvSpPr>
          <p:nvPr>
            <p:ph type="sldNum" sz="quarter" idx="10"/>
          </p:nvPr>
        </p:nvSpPr>
        <p:spPr/>
        <p:txBody>
          <a:bodyPr/>
          <a:lstStyle/>
          <a:p>
            <a:fld id="{25064FFE-84A7-4514-83EF-86A60EE91B37}" type="slidenum">
              <a:rPr lang="en-GB" smtClean="0"/>
              <a:t>4</a:t>
            </a:fld>
            <a:endParaRPr lang="en-GB"/>
          </a:p>
        </p:txBody>
      </p:sp>
    </p:spTree>
    <p:extLst>
      <p:ext uri="{BB962C8B-B14F-4D97-AF65-F5344CB8AC3E}">
        <p14:creationId xmlns:p14="http://schemas.microsoft.com/office/powerpoint/2010/main" val="40638912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are lots of ideas about what can cause low mood. Your own personal thoughts about this may help you understand how</a:t>
            </a:r>
            <a:r>
              <a:rPr lang="en-GB" baseline="0" dirty="0"/>
              <a:t> your low mood may have started. Which of the possibilities on the slide seem most relevant to you?</a:t>
            </a:r>
          </a:p>
          <a:p>
            <a:r>
              <a:rPr lang="en-GB" dirty="0"/>
              <a:t>In many cases of depression, there is a reduction in the amount of certain neurotransmitters found (monoamines such as serotonin and norepinephrine) in depressed people.</a:t>
            </a:r>
          </a:p>
          <a:p>
            <a:endParaRPr lang="en-GB" dirty="0"/>
          </a:p>
          <a:p>
            <a:r>
              <a:rPr lang="en-GB" dirty="0"/>
              <a:t>Low serotonin levels are simply another symptom of depression, not a cause? </a:t>
            </a:r>
          </a:p>
          <a:p>
            <a:endParaRPr lang="en-GB" dirty="0"/>
          </a:p>
          <a:p>
            <a:r>
              <a:rPr lang="en-GB" dirty="0"/>
              <a:t>"Regarding depression as "just" a chemical imbalance wildly misconstrues the disorder." - Psychology Today, March 1999</a:t>
            </a:r>
          </a:p>
          <a:p>
            <a:endParaRPr lang="en-GB" dirty="0"/>
          </a:p>
          <a:p>
            <a:r>
              <a:rPr lang="en-GB" dirty="0"/>
              <a:t>‘Drug therapies that work on this imbalance lift depression completely in a third of those who take them and partially in another third. For a third of people, antidepressants don't work at all, and many who do get positive results stop taking them because the side effects are worse than the depression symptoms they are supposed to be treating.’ (</a:t>
            </a:r>
            <a:r>
              <a:rPr lang="en-GB"/>
              <a:t>Clinical depression.co.uk)</a:t>
            </a:r>
            <a:endParaRPr lang="en-GB" dirty="0"/>
          </a:p>
          <a:p>
            <a:endParaRPr lang="en-GB" dirty="0"/>
          </a:p>
        </p:txBody>
      </p:sp>
      <p:sp>
        <p:nvSpPr>
          <p:cNvPr id="4" name="Slide Number Placeholder 3"/>
          <p:cNvSpPr>
            <a:spLocks noGrp="1"/>
          </p:cNvSpPr>
          <p:nvPr>
            <p:ph type="sldNum" sz="quarter" idx="10"/>
          </p:nvPr>
        </p:nvSpPr>
        <p:spPr/>
        <p:txBody>
          <a:bodyPr/>
          <a:lstStyle/>
          <a:p>
            <a:fld id="{25064FFE-84A7-4514-83EF-86A60EE91B37}" type="slidenum">
              <a:rPr lang="en-GB" smtClean="0"/>
              <a:t>5</a:t>
            </a:fld>
            <a:endParaRPr lang="en-GB"/>
          </a:p>
        </p:txBody>
      </p:sp>
    </p:spTree>
    <p:extLst>
      <p:ext uri="{BB962C8B-B14F-4D97-AF65-F5344CB8AC3E}">
        <p14:creationId xmlns:p14="http://schemas.microsoft.com/office/powerpoint/2010/main" val="22923973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 we do know is that low mood can spiral downwards and that something</a:t>
            </a:r>
            <a:r>
              <a:rPr lang="en-GB" baseline="0" dirty="0"/>
              <a:t> going wrong in one area of your life can then start a spiralling down that feels difficult to stop. In the slide here you can see the sorts of feelings that can send us spiralling down. Although as we spiral down the spiral gets tighter and more restrictive …</a:t>
            </a:r>
            <a:endParaRPr lang="en-GB" dirty="0"/>
          </a:p>
        </p:txBody>
      </p:sp>
      <p:sp>
        <p:nvSpPr>
          <p:cNvPr id="4" name="Slide Number Placeholder 3"/>
          <p:cNvSpPr>
            <a:spLocks noGrp="1"/>
          </p:cNvSpPr>
          <p:nvPr>
            <p:ph type="sldNum" sz="quarter" idx="10"/>
          </p:nvPr>
        </p:nvSpPr>
        <p:spPr/>
        <p:txBody>
          <a:bodyPr/>
          <a:lstStyle/>
          <a:p>
            <a:fld id="{25064FFE-84A7-4514-83EF-86A60EE91B37}" type="slidenum">
              <a:rPr lang="en-GB" smtClean="0"/>
              <a:t>6</a:t>
            </a:fld>
            <a:endParaRPr lang="en-GB"/>
          </a:p>
        </p:txBody>
      </p:sp>
    </p:spTree>
    <p:extLst>
      <p:ext uri="{BB962C8B-B14F-4D97-AF65-F5344CB8AC3E}">
        <p14:creationId xmlns:p14="http://schemas.microsoft.com/office/powerpoint/2010/main" val="32094331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are 5 key areas that affect each other and can maintain this negative ‘spiral’. </a:t>
            </a:r>
          </a:p>
          <a:p>
            <a:pPr marL="228600" indent="-228600">
              <a:buAutoNum type="arabicPeriod"/>
            </a:pPr>
            <a:r>
              <a:rPr lang="en-GB" dirty="0"/>
              <a:t>So for example an event- maybe something outside our control, could</a:t>
            </a:r>
            <a:r>
              <a:rPr lang="en-GB" baseline="0" dirty="0"/>
              <a:t> challenge us- or something interpersonal may go wrong. So we might fall out with a friend or partner, we might lose a job, there could be another sort of significant loss or disappointment in our lives</a:t>
            </a:r>
          </a:p>
          <a:p>
            <a:pPr marL="228600" indent="-228600">
              <a:buAutoNum type="arabicPeriod"/>
            </a:pPr>
            <a:r>
              <a:rPr lang="en-GB" baseline="0" dirty="0"/>
              <a:t>In response to this we might start up an ‘internal dialogue’ with ourselves that is critical or unhelpful- thoughts such as ‘It’s all my fault, I should have done x/ I’ll never be able to get this assignment done/ Everything goes wrong for me/ Nobody likes me’ </a:t>
            </a:r>
            <a:r>
              <a:rPr lang="en-GB" baseline="0" dirty="0" err="1"/>
              <a:t>etc</a:t>
            </a:r>
            <a:r>
              <a:rPr lang="en-GB" baseline="0" dirty="0"/>
              <a:t>  </a:t>
            </a:r>
          </a:p>
          <a:p>
            <a:pPr marL="228600" indent="-228600">
              <a:buAutoNum type="arabicPeriod"/>
            </a:pPr>
            <a:r>
              <a:rPr lang="en-GB" baseline="0" dirty="0"/>
              <a:t>These recurring negative thoughts begin to impact on our feelings-we can begin to feel helpless/ worthless/ resentful/frustrated</a:t>
            </a:r>
          </a:p>
          <a:p>
            <a:pPr marL="228600" indent="-228600">
              <a:buAutoNum type="arabicPeriod"/>
            </a:pPr>
            <a:r>
              <a:rPr lang="en-GB" baseline="0" dirty="0"/>
              <a:t>In turn these can lead to a change in our physical states- many people with low mood experience tiredness, headaches, aches and pains, stomach upsets. Sleep problems are extremely common. </a:t>
            </a:r>
          </a:p>
          <a:p>
            <a:pPr marL="228600" indent="-228600">
              <a:buAutoNum type="arabicPeriod"/>
            </a:pPr>
            <a:r>
              <a:rPr lang="en-GB" baseline="0" dirty="0"/>
              <a:t>All of the above impact on behaviours and activity levels- we start to avoid doing things, it’s hard to get up in the morning, we procrastinate  and don’t get things done. We begin to neglect ourselves, we expect the worst of any potential situation and hide away, avoid others, turn down opportunities that could give us pleasure, a sense of achievement, or closeness to others</a:t>
            </a:r>
          </a:p>
          <a:p>
            <a:pPr marL="228600" indent="-228600">
              <a:buAutoNum type="arabicPeriod"/>
            </a:pPr>
            <a:r>
              <a:rPr lang="en-GB" baseline="0" dirty="0"/>
              <a:t>As you can imagine, this all then affects the first key area- people and events around us- and so the spiral starts</a:t>
            </a:r>
            <a:endParaRPr lang="en-GB" dirty="0"/>
          </a:p>
        </p:txBody>
      </p:sp>
      <p:sp>
        <p:nvSpPr>
          <p:cNvPr id="4" name="Slide Number Placeholder 3"/>
          <p:cNvSpPr>
            <a:spLocks noGrp="1"/>
          </p:cNvSpPr>
          <p:nvPr>
            <p:ph type="sldNum" sz="quarter" idx="10"/>
          </p:nvPr>
        </p:nvSpPr>
        <p:spPr/>
        <p:txBody>
          <a:bodyPr/>
          <a:lstStyle/>
          <a:p>
            <a:fld id="{25064FFE-84A7-4514-83EF-86A60EE91B37}" type="slidenum">
              <a:rPr lang="en-GB" smtClean="0"/>
              <a:t>7</a:t>
            </a:fld>
            <a:endParaRPr lang="en-GB"/>
          </a:p>
        </p:txBody>
      </p:sp>
    </p:spTree>
    <p:extLst>
      <p:ext uri="{BB962C8B-B14F-4D97-AF65-F5344CB8AC3E}">
        <p14:creationId xmlns:p14="http://schemas.microsoft.com/office/powerpoint/2010/main" val="18474880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let’s start with the negative thinking- the ‘cognitive’ aspects of low mood. Here are some of the ways in which it can get entrenched. Research shows that when the brain has nothing specific to do it tends to revert to looking for problems to solve and seeking out difficulties……e.g.  Did I talk to my friend right?  Does she still like me?  </a:t>
            </a:r>
            <a:r>
              <a:rPr lang="en-GB" dirty="0" err="1"/>
              <a:t>Etc</a:t>
            </a:r>
            <a:r>
              <a:rPr lang="en-GB" dirty="0"/>
              <a:t>   Tends to increase self- critical thinking and comparison of self with others.  So learning to ground and be in the present is a good way out</a:t>
            </a:r>
          </a:p>
          <a:p>
            <a:r>
              <a:rPr lang="en-GB" dirty="0"/>
              <a:t>Think</a:t>
            </a:r>
            <a:r>
              <a:rPr lang="en-GB" baseline="0" dirty="0"/>
              <a:t> </a:t>
            </a:r>
            <a:r>
              <a:rPr lang="en-GB" dirty="0"/>
              <a:t>again about how these negative thoughts can also ‘tighten’ the spiral of low mood. </a:t>
            </a:r>
          </a:p>
        </p:txBody>
      </p:sp>
      <p:sp>
        <p:nvSpPr>
          <p:cNvPr id="4" name="Slide Number Placeholder 3"/>
          <p:cNvSpPr>
            <a:spLocks noGrp="1"/>
          </p:cNvSpPr>
          <p:nvPr>
            <p:ph type="sldNum" sz="quarter" idx="10"/>
          </p:nvPr>
        </p:nvSpPr>
        <p:spPr/>
        <p:txBody>
          <a:bodyPr/>
          <a:lstStyle/>
          <a:p>
            <a:fld id="{25064FFE-84A7-4514-83EF-86A60EE91B37}" type="slidenum">
              <a:rPr lang="en-GB" smtClean="0"/>
              <a:t>9</a:t>
            </a:fld>
            <a:endParaRPr lang="en-GB"/>
          </a:p>
        </p:txBody>
      </p:sp>
    </p:spTree>
    <p:extLst>
      <p:ext uri="{BB962C8B-B14F-4D97-AF65-F5344CB8AC3E}">
        <p14:creationId xmlns:p14="http://schemas.microsoft.com/office/powerpoint/2010/main" val="42285748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how do we feed the ‘right wolf’ and start spiralling upwards not downwards?</a:t>
            </a:r>
          </a:p>
          <a:p>
            <a:r>
              <a:rPr lang="en-GB" dirty="0"/>
              <a:t>The good news is</a:t>
            </a:r>
            <a:r>
              <a:rPr lang="en-GB" baseline="0" dirty="0"/>
              <a:t> that you can start any where- tackle any of the 5 key areas- to make a difference. Which ever you choose first is up to you. Which are you most likely to choose first? Here are some ideas</a:t>
            </a:r>
            <a:endParaRPr lang="en-GB" dirty="0"/>
          </a:p>
        </p:txBody>
      </p:sp>
      <p:sp>
        <p:nvSpPr>
          <p:cNvPr id="4" name="Slide Number Placeholder 3"/>
          <p:cNvSpPr>
            <a:spLocks noGrp="1"/>
          </p:cNvSpPr>
          <p:nvPr>
            <p:ph type="sldNum" sz="quarter" idx="10"/>
          </p:nvPr>
        </p:nvSpPr>
        <p:spPr/>
        <p:txBody>
          <a:bodyPr/>
          <a:lstStyle/>
          <a:p>
            <a:fld id="{25064FFE-84A7-4514-83EF-86A60EE91B37}" type="slidenum">
              <a:rPr lang="en-GB" smtClean="0"/>
              <a:t>11</a:t>
            </a:fld>
            <a:endParaRPr lang="en-GB"/>
          </a:p>
        </p:txBody>
      </p:sp>
    </p:spTree>
    <p:extLst>
      <p:ext uri="{BB962C8B-B14F-4D97-AF65-F5344CB8AC3E}">
        <p14:creationId xmlns:p14="http://schemas.microsoft.com/office/powerpoint/2010/main" val="26623812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6923B05A-006A-48FF-AB63-846EC5AC68C8}" type="datetimeFigureOut">
              <a:rPr lang="en-GB" smtClean="0"/>
              <a:pPr/>
              <a:t>22/09/2022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E66B89B-DA8B-4984-904D-6FE6B612DD19}" type="slidenum">
              <a:rPr lang="en-GB" smtClean="0"/>
              <a:pPr/>
              <a:t>‹#›</a:t>
            </a:fld>
            <a:endParaRPr lang="en-GB"/>
          </a:p>
        </p:txBody>
      </p:sp>
    </p:spTree>
    <p:extLst>
      <p:ext uri="{BB962C8B-B14F-4D97-AF65-F5344CB8AC3E}">
        <p14:creationId xmlns:p14="http://schemas.microsoft.com/office/powerpoint/2010/main" val="27503789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923B05A-006A-48FF-AB63-846EC5AC68C8}" type="datetimeFigureOut">
              <a:rPr lang="en-GB" smtClean="0"/>
              <a:pPr/>
              <a:t>22/09/2022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E66B89B-DA8B-4984-904D-6FE6B612DD19}" type="slidenum">
              <a:rPr lang="en-GB" smtClean="0"/>
              <a:pPr/>
              <a:t>‹#›</a:t>
            </a:fld>
            <a:endParaRPr lang="en-GB"/>
          </a:p>
        </p:txBody>
      </p:sp>
    </p:spTree>
    <p:extLst>
      <p:ext uri="{BB962C8B-B14F-4D97-AF65-F5344CB8AC3E}">
        <p14:creationId xmlns:p14="http://schemas.microsoft.com/office/powerpoint/2010/main" val="22142520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923B05A-006A-48FF-AB63-846EC5AC68C8}" type="datetimeFigureOut">
              <a:rPr lang="en-GB" smtClean="0"/>
              <a:pPr/>
              <a:t>22/09/2022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E66B89B-DA8B-4984-904D-6FE6B612DD19}" type="slidenum">
              <a:rPr lang="en-GB" smtClean="0"/>
              <a:pPr/>
              <a:t>‹#›</a:t>
            </a:fld>
            <a:endParaRPr lang="en-GB"/>
          </a:p>
        </p:txBody>
      </p:sp>
    </p:spTree>
    <p:extLst>
      <p:ext uri="{BB962C8B-B14F-4D97-AF65-F5344CB8AC3E}">
        <p14:creationId xmlns:p14="http://schemas.microsoft.com/office/powerpoint/2010/main" val="24308090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923B05A-006A-48FF-AB63-846EC5AC68C8}" type="datetimeFigureOut">
              <a:rPr lang="en-GB" smtClean="0"/>
              <a:pPr/>
              <a:t>22/09/2022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E66B89B-DA8B-4984-904D-6FE6B612DD19}" type="slidenum">
              <a:rPr lang="en-GB" smtClean="0"/>
              <a:pPr/>
              <a:t>‹#›</a:t>
            </a:fld>
            <a:endParaRPr lang="en-GB"/>
          </a:p>
        </p:txBody>
      </p:sp>
    </p:spTree>
    <p:extLst>
      <p:ext uri="{BB962C8B-B14F-4D97-AF65-F5344CB8AC3E}">
        <p14:creationId xmlns:p14="http://schemas.microsoft.com/office/powerpoint/2010/main" val="10999393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923B05A-006A-48FF-AB63-846EC5AC68C8}" type="datetimeFigureOut">
              <a:rPr lang="en-GB" smtClean="0"/>
              <a:pPr/>
              <a:t>22/09/2022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E66B89B-DA8B-4984-904D-6FE6B612DD19}" type="slidenum">
              <a:rPr lang="en-GB" smtClean="0"/>
              <a:pPr/>
              <a:t>‹#›</a:t>
            </a:fld>
            <a:endParaRPr lang="en-GB"/>
          </a:p>
        </p:txBody>
      </p:sp>
    </p:spTree>
    <p:extLst>
      <p:ext uri="{BB962C8B-B14F-4D97-AF65-F5344CB8AC3E}">
        <p14:creationId xmlns:p14="http://schemas.microsoft.com/office/powerpoint/2010/main" val="1092518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6923B05A-006A-48FF-AB63-846EC5AC68C8}" type="datetimeFigureOut">
              <a:rPr lang="en-GB" smtClean="0"/>
              <a:pPr/>
              <a:t>22/09/2022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E66B89B-DA8B-4984-904D-6FE6B612DD19}" type="slidenum">
              <a:rPr lang="en-GB" smtClean="0"/>
              <a:pPr/>
              <a:t>‹#›</a:t>
            </a:fld>
            <a:endParaRPr lang="en-GB"/>
          </a:p>
        </p:txBody>
      </p:sp>
    </p:spTree>
    <p:extLst>
      <p:ext uri="{BB962C8B-B14F-4D97-AF65-F5344CB8AC3E}">
        <p14:creationId xmlns:p14="http://schemas.microsoft.com/office/powerpoint/2010/main" val="31838606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6923B05A-006A-48FF-AB63-846EC5AC68C8}" type="datetimeFigureOut">
              <a:rPr lang="en-GB" smtClean="0"/>
              <a:pPr/>
              <a:t>22/09/2022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E66B89B-DA8B-4984-904D-6FE6B612DD19}" type="slidenum">
              <a:rPr lang="en-GB" smtClean="0"/>
              <a:pPr/>
              <a:t>‹#›</a:t>
            </a:fld>
            <a:endParaRPr lang="en-GB"/>
          </a:p>
        </p:txBody>
      </p:sp>
    </p:spTree>
    <p:extLst>
      <p:ext uri="{BB962C8B-B14F-4D97-AF65-F5344CB8AC3E}">
        <p14:creationId xmlns:p14="http://schemas.microsoft.com/office/powerpoint/2010/main" val="20333331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6923B05A-006A-48FF-AB63-846EC5AC68C8}" type="datetimeFigureOut">
              <a:rPr lang="en-GB" smtClean="0"/>
              <a:pPr/>
              <a:t>22/09/2022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E66B89B-DA8B-4984-904D-6FE6B612DD19}" type="slidenum">
              <a:rPr lang="en-GB" smtClean="0"/>
              <a:pPr/>
              <a:t>‹#›</a:t>
            </a:fld>
            <a:endParaRPr lang="en-GB"/>
          </a:p>
        </p:txBody>
      </p:sp>
    </p:spTree>
    <p:extLst>
      <p:ext uri="{BB962C8B-B14F-4D97-AF65-F5344CB8AC3E}">
        <p14:creationId xmlns:p14="http://schemas.microsoft.com/office/powerpoint/2010/main" val="3665653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23B05A-006A-48FF-AB63-846EC5AC68C8}" type="datetimeFigureOut">
              <a:rPr lang="en-GB" smtClean="0"/>
              <a:pPr/>
              <a:t>22/09/2022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E66B89B-DA8B-4984-904D-6FE6B612DD19}" type="slidenum">
              <a:rPr lang="en-GB" smtClean="0"/>
              <a:pPr/>
              <a:t>‹#›</a:t>
            </a:fld>
            <a:endParaRPr lang="en-GB"/>
          </a:p>
        </p:txBody>
      </p:sp>
    </p:spTree>
    <p:extLst>
      <p:ext uri="{BB962C8B-B14F-4D97-AF65-F5344CB8AC3E}">
        <p14:creationId xmlns:p14="http://schemas.microsoft.com/office/powerpoint/2010/main" val="2827354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923B05A-006A-48FF-AB63-846EC5AC68C8}" type="datetimeFigureOut">
              <a:rPr lang="en-GB" smtClean="0"/>
              <a:pPr/>
              <a:t>22/09/2022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E66B89B-DA8B-4984-904D-6FE6B612DD19}" type="slidenum">
              <a:rPr lang="en-GB" smtClean="0"/>
              <a:pPr/>
              <a:t>‹#›</a:t>
            </a:fld>
            <a:endParaRPr lang="en-GB"/>
          </a:p>
        </p:txBody>
      </p:sp>
    </p:spTree>
    <p:extLst>
      <p:ext uri="{BB962C8B-B14F-4D97-AF65-F5344CB8AC3E}">
        <p14:creationId xmlns:p14="http://schemas.microsoft.com/office/powerpoint/2010/main" val="12727510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923B05A-006A-48FF-AB63-846EC5AC68C8}" type="datetimeFigureOut">
              <a:rPr lang="en-GB" smtClean="0"/>
              <a:pPr/>
              <a:t>22/09/2022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E66B89B-DA8B-4984-904D-6FE6B612DD19}" type="slidenum">
              <a:rPr lang="en-GB" smtClean="0"/>
              <a:pPr/>
              <a:t>‹#›</a:t>
            </a:fld>
            <a:endParaRPr lang="en-GB"/>
          </a:p>
        </p:txBody>
      </p:sp>
    </p:spTree>
    <p:extLst>
      <p:ext uri="{BB962C8B-B14F-4D97-AF65-F5344CB8AC3E}">
        <p14:creationId xmlns:p14="http://schemas.microsoft.com/office/powerpoint/2010/main" val="35382277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23B05A-006A-48FF-AB63-846EC5AC68C8}" type="datetimeFigureOut">
              <a:rPr lang="en-GB" smtClean="0"/>
              <a:pPr/>
              <a:t>22/09/2022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66B89B-DA8B-4984-904D-6FE6B612DD19}" type="slidenum">
              <a:rPr lang="en-GB" smtClean="0"/>
              <a:pPr/>
              <a:t>‹#›</a:t>
            </a:fld>
            <a:endParaRPr lang="en-GB"/>
          </a:p>
        </p:txBody>
      </p:sp>
    </p:spTree>
    <p:extLst>
      <p:ext uri="{BB962C8B-B14F-4D97-AF65-F5344CB8AC3E}">
        <p14:creationId xmlns:p14="http://schemas.microsoft.com/office/powerpoint/2010/main" val="33471981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2.gif"/></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21.emf"/></Relationships>
</file>

<file path=ppt/slides/_rels/slide15.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1.png"/><Relationship Id="rId7" Type="http://schemas.openxmlformats.org/officeDocument/2006/relationships/image" Target="../media/image25.jpe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24.jpeg"/><Relationship Id="rId5" Type="http://schemas.openxmlformats.org/officeDocument/2006/relationships/image" Target="../media/image23.png"/><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28.jpeg"/><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29.jpeg"/><Relationship Id="rId4" Type="http://schemas.openxmlformats.org/officeDocument/2006/relationships/hyperlink" Target="https://www.bangor.ac.uk/mindfulness/audio/index.php.en"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video" Target="https://www.youtube.com/embed/XiCrniLQGYc" TargetMode="Externa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dirty="0"/>
          </a:p>
        </p:txBody>
      </p:sp>
      <p:sp>
        <p:nvSpPr>
          <p:cNvPr id="3" name="Subtitle 2"/>
          <p:cNvSpPr>
            <a:spLocks noGrp="1"/>
          </p:cNvSpPr>
          <p:nvPr>
            <p:ph type="subTitle" idx="1"/>
          </p:nvPr>
        </p:nvSpPr>
        <p:spPr/>
        <p:txBody>
          <a:bodyPr/>
          <a:lstStyle/>
          <a:p>
            <a:endParaRPr lang="en-GB" dirty="0"/>
          </a:p>
        </p:txBody>
      </p:sp>
      <p:pic>
        <p:nvPicPr>
          <p:cNvPr id="1026" name="Picture 2" descr="Powerpoi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4" name="TextBox 3"/>
          <p:cNvSpPr txBox="1"/>
          <p:nvPr/>
        </p:nvSpPr>
        <p:spPr>
          <a:xfrm>
            <a:off x="1102937" y="2001837"/>
            <a:ext cx="9257122" cy="2400482"/>
          </a:xfrm>
          <a:prstGeom prst="rect">
            <a:avLst/>
          </a:prstGeom>
          <a:noFill/>
        </p:spPr>
        <p:txBody>
          <a:bodyPr wrap="square" rtlCol="0">
            <a:spAutoFit/>
          </a:bodyPr>
          <a:lstStyle/>
          <a:p>
            <a:endParaRPr lang="en-GB" dirty="0"/>
          </a:p>
        </p:txBody>
      </p:sp>
      <p:sp>
        <p:nvSpPr>
          <p:cNvPr id="6" name="TextBox 5"/>
          <p:cNvSpPr txBox="1"/>
          <p:nvPr/>
        </p:nvSpPr>
        <p:spPr>
          <a:xfrm>
            <a:off x="794996" y="2029436"/>
            <a:ext cx="9508502" cy="2146637"/>
          </a:xfrm>
          <a:prstGeom prst="rect">
            <a:avLst/>
          </a:prstGeom>
          <a:noFill/>
        </p:spPr>
        <p:txBody>
          <a:bodyPr wrap="square" rtlCol="0">
            <a:spAutoFit/>
          </a:bodyPr>
          <a:lstStyle/>
          <a:p>
            <a:endParaRPr lang="en-GB" dirty="0"/>
          </a:p>
        </p:txBody>
      </p:sp>
      <p:sp>
        <p:nvSpPr>
          <p:cNvPr id="7" name="TextBox 6"/>
          <p:cNvSpPr txBox="1"/>
          <p:nvPr/>
        </p:nvSpPr>
        <p:spPr>
          <a:xfrm>
            <a:off x="487054" y="1122363"/>
            <a:ext cx="11063815" cy="4832092"/>
          </a:xfrm>
          <a:prstGeom prst="rect">
            <a:avLst/>
          </a:prstGeom>
          <a:noFill/>
        </p:spPr>
        <p:txBody>
          <a:bodyPr wrap="square" rtlCol="0">
            <a:spAutoFit/>
          </a:bodyPr>
          <a:lstStyle/>
          <a:p>
            <a:pPr algn="ctr"/>
            <a:r>
              <a:rPr lang="en-GB" sz="6000" dirty="0">
                <a:latin typeface="Century Gothic" panose="020B0502020202020204" pitchFamily="34" charset="0"/>
              </a:rPr>
              <a:t>Building Resilience 2</a:t>
            </a:r>
          </a:p>
          <a:p>
            <a:pPr algn="ctr"/>
            <a:r>
              <a:rPr lang="en-GB" sz="4000" dirty="0">
                <a:latin typeface="Century Gothic" panose="020B0502020202020204" pitchFamily="34" charset="0"/>
              </a:rPr>
              <a:t>Managing my low mood</a:t>
            </a:r>
          </a:p>
          <a:p>
            <a:pPr algn="ctr"/>
            <a:endParaRPr lang="en-GB" sz="4000" dirty="0">
              <a:latin typeface="Century Gothic" panose="020B0502020202020204" pitchFamily="34" charset="0"/>
            </a:endParaRPr>
          </a:p>
          <a:p>
            <a:pPr algn="ctr"/>
            <a:r>
              <a:rPr lang="en-GB" sz="2400" dirty="0">
                <a:latin typeface="Century Gothic" panose="020B0502020202020204" pitchFamily="34" charset="0"/>
              </a:rPr>
              <a:t>This programme aims to provide an understanding of how our feelings, thoughts and behaviour interact to produce common difficulties, and             to enable participants to learn strategies to manage these difficulties,    so that they can tackle these challenges with greater confidence            in their abilities to cope and thrive.</a:t>
            </a:r>
          </a:p>
          <a:p>
            <a:pPr algn="ctr"/>
            <a:endParaRPr lang="en-GB" sz="2400" dirty="0">
              <a:latin typeface="Century Gothic" panose="020B0502020202020204" pitchFamily="34" charset="0"/>
            </a:endParaRPr>
          </a:p>
          <a:p>
            <a:endParaRPr lang="en-GB" sz="2400" dirty="0">
              <a:latin typeface="Century Gothic" panose="020B0502020202020204" pitchFamily="34" charset="0"/>
            </a:endParaRPr>
          </a:p>
        </p:txBody>
      </p:sp>
    </p:spTree>
    <p:extLst>
      <p:ext uri="{BB962C8B-B14F-4D97-AF65-F5344CB8AC3E}">
        <p14:creationId xmlns:p14="http://schemas.microsoft.com/office/powerpoint/2010/main" val="7531613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1026" name="Picture 2" descr="Powerpoi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5" name="TextBox 4"/>
          <p:cNvSpPr txBox="1"/>
          <p:nvPr/>
        </p:nvSpPr>
        <p:spPr>
          <a:xfrm>
            <a:off x="665018" y="1330036"/>
            <a:ext cx="10002982" cy="1015663"/>
          </a:xfrm>
          <a:prstGeom prst="rect">
            <a:avLst/>
          </a:prstGeom>
          <a:noFill/>
        </p:spPr>
        <p:txBody>
          <a:bodyPr wrap="square" rtlCol="0">
            <a:spAutoFit/>
          </a:bodyPr>
          <a:lstStyle/>
          <a:p>
            <a:pPr algn="ctr"/>
            <a:endParaRPr lang="en-GB" sz="6000" dirty="0">
              <a:solidFill>
                <a:prstClr val="black"/>
              </a:solidFill>
            </a:endParaRPr>
          </a:p>
        </p:txBody>
      </p:sp>
      <p:sp>
        <p:nvSpPr>
          <p:cNvPr id="10" name="TextBox 9"/>
          <p:cNvSpPr txBox="1"/>
          <p:nvPr/>
        </p:nvSpPr>
        <p:spPr>
          <a:xfrm>
            <a:off x="563418" y="1542473"/>
            <a:ext cx="11342255" cy="4493538"/>
          </a:xfrm>
          <a:prstGeom prst="rect">
            <a:avLst/>
          </a:prstGeom>
          <a:noFill/>
        </p:spPr>
        <p:txBody>
          <a:bodyPr wrap="square" rtlCol="0">
            <a:spAutoFit/>
          </a:bodyPr>
          <a:lstStyle/>
          <a:p>
            <a:r>
              <a:rPr lang="en-GB" i="1" dirty="0">
                <a:latin typeface="Century Gothic" pitchFamily="34" charset="0"/>
              </a:rPr>
              <a:t>An old Cherokee chief was teaching his grandson about life...</a:t>
            </a:r>
            <a:br>
              <a:rPr lang="en-GB" i="1" dirty="0">
                <a:latin typeface="Century Gothic" pitchFamily="34" charset="0"/>
              </a:rPr>
            </a:br>
            <a:r>
              <a:rPr lang="en-GB" i="1" dirty="0">
                <a:latin typeface="Century Gothic" pitchFamily="34" charset="0"/>
              </a:rPr>
              <a:t>"A fight is going on inside me," he said to the boy. </a:t>
            </a:r>
            <a:br>
              <a:rPr lang="en-GB" i="1" dirty="0">
                <a:latin typeface="Century Gothic" pitchFamily="34" charset="0"/>
              </a:rPr>
            </a:br>
            <a:r>
              <a:rPr lang="en-GB" i="1" dirty="0">
                <a:latin typeface="Century Gothic" pitchFamily="34" charset="0"/>
              </a:rPr>
              <a:t>"It is a terrible fight and it is between two wolves.</a:t>
            </a:r>
            <a:br>
              <a:rPr lang="en-GB" i="1" dirty="0">
                <a:latin typeface="Century Gothic" pitchFamily="34" charset="0"/>
              </a:rPr>
            </a:br>
            <a:r>
              <a:rPr lang="en-GB" i="1" dirty="0">
                <a:latin typeface="Century Gothic" pitchFamily="34" charset="0"/>
              </a:rPr>
              <a:t>"One is evil - he is anger, envy, sorrow, regret, greed, arrogance, self-pity, guilt, resentment, inferiority, lies, false pride, superiority, self-doubt, and ego.</a:t>
            </a:r>
            <a:br>
              <a:rPr lang="en-GB" i="1" dirty="0">
                <a:latin typeface="Century Gothic" pitchFamily="34" charset="0"/>
              </a:rPr>
            </a:br>
            <a:r>
              <a:rPr lang="en-GB" i="1" dirty="0">
                <a:latin typeface="Century Gothic" pitchFamily="34" charset="0"/>
              </a:rPr>
              <a:t>"The other is good - he is joy, peace, love, hope, serenity, humility, kindness, benevolence, empathy, generosity, truth, compassion, and faith. </a:t>
            </a:r>
            <a:br>
              <a:rPr lang="en-GB" i="1" dirty="0">
                <a:latin typeface="Century Gothic" pitchFamily="34" charset="0"/>
              </a:rPr>
            </a:br>
            <a:r>
              <a:rPr lang="en-GB" i="1" dirty="0">
                <a:latin typeface="Century Gothic" pitchFamily="34" charset="0"/>
              </a:rPr>
              <a:t>"This same fight is going on inside you - and inside every other person, too."</a:t>
            </a:r>
            <a:br>
              <a:rPr lang="en-GB" i="1" dirty="0">
                <a:latin typeface="Century Gothic" pitchFamily="34" charset="0"/>
              </a:rPr>
            </a:br>
            <a:r>
              <a:rPr lang="en-GB" i="1" dirty="0">
                <a:latin typeface="Century Gothic" pitchFamily="34" charset="0"/>
              </a:rPr>
              <a:t>The grandson thought about it for a minute and then asked his grandfather, </a:t>
            </a:r>
            <a:br>
              <a:rPr lang="en-GB" i="1" dirty="0">
                <a:latin typeface="Century Gothic" pitchFamily="34" charset="0"/>
              </a:rPr>
            </a:br>
            <a:r>
              <a:rPr lang="en-GB" i="1" dirty="0">
                <a:latin typeface="Century Gothic" pitchFamily="34" charset="0"/>
              </a:rPr>
              <a:t>"Which wolf will win?"</a:t>
            </a:r>
            <a:br>
              <a:rPr lang="en-GB" i="1" dirty="0">
                <a:latin typeface="Century Gothic" pitchFamily="34" charset="0"/>
              </a:rPr>
            </a:br>
            <a:br>
              <a:rPr lang="en-GB" i="1" dirty="0">
                <a:latin typeface="Century Gothic" pitchFamily="34" charset="0"/>
              </a:rPr>
            </a:br>
            <a:r>
              <a:rPr lang="en-GB" i="1" dirty="0">
                <a:latin typeface="Century Gothic" pitchFamily="34" charset="0"/>
              </a:rPr>
              <a:t>The old chief simply replied, </a:t>
            </a:r>
            <a:br>
              <a:rPr lang="en-GB" i="1" dirty="0">
                <a:latin typeface="Century Gothic" pitchFamily="34" charset="0"/>
              </a:rPr>
            </a:br>
            <a:r>
              <a:rPr lang="en-GB" i="1" dirty="0">
                <a:latin typeface="Century Gothic" pitchFamily="34" charset="0"/>
              </a:rPr>
              <a:t>"The one you feed.“</a:t>
            </a:r>
          </a:p>
          <a:p>
            <a:endParaRPr lang="en-GB" i="1" dirty="0">
              <a:latin typeface="Century Gothic" pitchFamily="34" charset="0"/>
            </a:endParaRPr>
          </a:p>
          <a:p>
            <a:r>
              <a:rPr lang="en-GB" sz="1600" i="1" dirty="0">
                <a:latin typeface="Century Gothic" pitchFamily="34" charset="0"/>
              </a:rPr>
              <a:t>Author unknown.</a:t>
            </a:r>
            <a:endParaRPr lang="en-GB" sz="1600" dirty="0">
              <a:latin typeface="Century Gothic" pitchFamily="34" charset="0"/>
            </a:endParaRPr>
          </a:p>
          <a:p>
            <a:r>
              <a:rPr lang="en-GB" dirty="0">
                <a:latin typeface="Century Gothic" pitchFamily="34" charset="0"/>
              </a:rPr>
              <a:t> </a:t>
            </a:r>
          </a:p>
        </p:txBody>
      </p:sp>
      <p:sp>
        <p:nvSpPr>
          <p:cNvPr id="12" name="TextBox 11"/>
          <p:cNvSpPr txBox="1"/>
          <p:nvPr/>
        </p:nvSpPr>
        <p:spPr>
          <a:xfrm>
            <a:off x="1847274" y="969818"/>
            <a:ext cx="6206836" cy="584775"/>
          </a:xfrm>
          <a:prstGeom prst="rect">
            <a:avLst/>
          </a:prstGeom>
          <a:noFill/>
        </p:spPr>
        <p:txBody>
          <a:bodyPr wrap="square" rtlCol="0">
            <a:spAutoFit/>
          </a:bodyPr>
          <a:lstStyle/>
          <a:p>
            <a:pPr algn="ctr"/>
            <a:r>
              <a:rPr lang="en-GB" sz="3200" b="1" dirty="0">
                <a:latin typeface="Century Gothic" pitchFamily="34" charset="0"/>
              </a:rPr>
              <a:t>Feeding the Wolf!</a:t>
            </a:r>
          </a:p>
        </p:txBody>
      </p:sp>
      <p:pic>
        <p:nvPicPr>
          <p:cNvPr id="4" name="Picture 2" descr="C:\Users\Jill\AppData\Local\Microsoft\Windows\Temporary Internet Files\Content.IE5\SHHXK0KA\lupi[1].jpg"/>
          <p:cNvPicPr>
            <a:picLocks noChangeAspect="1" noChangeArrowheads="1"/>
          </p:cNvPicPr>
          <p:nvPr/>
        </p:nvPicPr>
        <p:blipFill>
          <a:blip r:embed="rId3" cstate="print"/>
          <a:srcRect/>
          <a:stretch>
            <a:fillRect/>
          </a:stretch>
        </p:blipFill>
        <p:spPr bwMode="auto">
          <a:xfrm>
            <a:off x="8938958" y="4084782"/>
            <a:ext cx="2926080" cy="1828800"/>
          </a:xfrm>
          <a:prstGeom prst="rect">
            <a:avLst/>
          </a:prstGeom>
          <a:noFill/>
        </p:spPr>
      </p:pic>
    </p:spTree>
    <p:extLst>
      <p:ext uri="{BB962C8B-B14F-4D97-AF65-F5344CB8AC3E}">
        <p14:creationId xmlns:p14="http://schemas.microsoft.com/office/powerpoint/2010/main" val="13593430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1026" name="Picture 2" descr="Powerpoi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5" name="TextBox 4"/>
          <p:cNvSpPr txBox="1"/>
          <p:nvPr/>
        </p:nvSpPr>
        <p:spPr>
          <a:xfrm>
            <a:off x="665018" y="1330036"/>
            <a:ext cx="10002982" cy="1015663"/>
          </a:xfrm>
          <a:prstGeom prst="rect">
            <a:avLst/>
          </a:prstGeom>
          <a:noFill/>
        </p:spPr>
        <p:txBody>
          <a:bodyPr wrap="square" rtlCol="0">
            <a:spAutoFit/>
          </a:bodyPr>
          <a:lstStyle/>
          <a:p>
            <a:pPr algn="ctr"/>
            <a:endParaRPr lang="en-GB" sz="6000" dirty="0">
              <a:solidFill>
                <a:prstClr val="black"/>
              </a:solidFill>
            </a:endParaRPr>
          </a:p>
        </p:txBody>
      </p:sp>
      <p:pic>
        <p:nvPicPr>
          <p:cNvPr id="6146" name="Picture 2" descr="C:\Users\Jill\AppData\Local\Microsoft\Windows\Temporary Internet Files\Content.IE5\KY4DKD8C\spiral[1].gif"/>
          <p:cNvPicPr>
            <a:picLocks noChangeAspect="1" noChangeArrowheads="1"/>
          </p:cNvPicPr>
          <p:nvPr/>
        </p:nvPicPr>
        <p:blipFill>
          <a:blip r:embed="rId4"/>
          <a:srcRect/>
          <a:stretch>
            <a:fillRect/>
          </a:stretch>
        </p:blipFill>
        <p:spPr bwMode="auto">
          <a:xfrm>
            <a:off x="623743" y="2340694"/>
            <a:ext cx="3667125" cy="2902268"/>
          </a:xfrm>
          <a:prstGeom prst="rect">
            <a:avLst/>
          </a:prstGeom>
          <a:noFill/>
        </p:spPr>
      </p:pic>
      <p:sp>
        <p:nvSpPr>
          <p:cNvPr id="9" name="TextBox 8"/>
          <p:cNvSpPr txBox="1"/>
          <p:nvPr/>
        </p:nvSpPr>
        <p:spPr>
          <a:xfrm>
            <a:off x="1921163" y="1136072"/>
            <a:ext cx="7001165" cy="646331"/>
          </a:xfrm>
          <a:prstGeom prst="rect">
            <a:avLst/>
          </a:prstGeom>
          <a:noFill/>
        </p:spPr>
        <p:txBody>
          <a:bodyPr wrap="square" rtlCol="0">
            <a:spAutoFit/>
          </a:bodyPr>
          <a:lstStyle/>
          <a:p>
            <a:pPr algn="ctr"/>
            <a:r>
              <a:rPr lang="en-GB" sz="3600" b="1" dirty="0">
                <a:latin typeface="Century Gothic" pitchFamily="34" charset="0"/>
              </a:rPr>
              <a:t>Breaking into the Spiral</a:t>
            </a:r>
          </a:p>
        </p:txBody>
      </p:sp>
      <p:sp>
        <p:nvSpPr>
          <p:cNvPr id="11" name="Rectangle 10"/>
          <p:cNvSpPr/>
          <p:nvPr/>
        </p:nvSpPr>
        <p:spPr>
          <a:xfrm>
            <a:off x="4682836" y="2410691"/>
            <a:ext cx="7093527" cy="3108543"/>
          </a:xfrm>
          <a:prstGeom prst="rect">
            <a:avLst/>
          </a:prstGeom>
        </p:spPr>
        <p:txBody>
          <a:bodyPr wrap="square">
            <a:spAutoFit/>
          </a:bodyPr>
          <a:lstStyle/>
          <a:p>
            <a:pPr marL="285750" indent="-285750">
              <a:buFont typeface="Arial" panose="020B0604020202020204" pitchFamily="34" charset="0"/>
              <a:buChar char="•"/>
            </a:pPr>
            <a:r>
              <a:rPr lang="en-GB" sz="2800" dirty="0">
                <a:latin typeface="Century Gothic" panose="020B0502020202020204" pitchFamily="34" charset="0"/>
              </a:rPr>
              <a:t>Acceptance and self compassion</a:t>
            </a:r>
          </a:p>
          <a:p>
            <a:pPr marL="285750" indent="-285750">
              <a:buFont typeface="Arial" panose="020B0604020202020204" pitchFamily="34" charset="0"/>
              <a:buChar char="•"/>
            </a:pPr>
            <a:r>
              <a:rPr lang="en-GB" sz="2800" dirty="0">
                <a:latin typeface="Century Gothic" panose="020B0502020202020204" pitchFamily="34" charset="0"/>
              </a:rPr>
              <a:t>Behavioural activation</a:t>
            </a:r>
          </a:p>
          <a:p>
            <a:pPr marL="285750" indent="-285750">
              <a:buFont typeface="Arial" panose="020B0604020202020204" pitchFamily="34" charset="0"/>
              <a:buChar char="•"/>
            </a:pPr>
            <a:r>
              <a:rPr lang="en-GB" sz="2800" dirty="0">
                <a:latin typeface="Century Gothic" panose="020B0502020202020204" pitchFamily="34" charset="0"/>
              </a:rPr>
              <a:t>Challenging negative thinking</a:t>
            </a:r>
          </a:p>
          <a:p>
            <a:pPr marL="285750" indent="-285750">
              <a:buFont typeface="Arial" panose="020B0604020202020204" pitchFamily="34" charset="0"/>
              <a:buChar char="•"/>
            </a:pPr>
            <a:r>
              <a:rPr lang="en-GB" sz="2800" dirty="0">
                <a:latin typeface="Century Gothic" panose="020B0502020202020204" pitchFamily="34" charset="0"/>
              </a:rPr>
              <a:t>Developing support systems</a:t>
            </a:r>
          </a:p>
          <a:p>
            <a:pPr marL="285750" indent="-285750">
              <a:buFont typeface="Arial" panose="020B0604020202020204" pitchFamily="34" charset="0"/>
              <a:buChar char="•"/>
            </a:pPr>
            <a:r>
              <a:rPr lang="en-GB" sz="2800" dirty="0">
                <a:latin typeface="Century Gothic" panose="020B0502020202020204" pitchFamily="34" charset="0"/>
              </a:rPr>
              <a:t>Having a routine</a:t>
            </a:r>
          </a:p>
          <a:p>
            <a:pPr marL="285750" indent="-285750">
              <a:buFont typeface="Arial" panose="020B0604020202020204" pitchFamily="34" charset="0"/>
              <a:buChar char="•"/>
            </a:pPr>
            <a:r>
              <a:rPr lang="en-GB" sz="2800" dirty="0">
                <a:latin typeface="Century Gothic" panose="020B0502020202020204" pitchFamily="34" charset="0"/>
              </a:rPr>
              <a:t>Developing an ‘observing self’</a:t>
            </a:r>
          </a:p>
          <a:p>
            <a:pPr marL="285750" indent="-285750">
              <a:buFont typeface="Arial" panose="020B0604020202020204" pitchFamily="34" charset="0"/>
              <a:buChar char="•"/>
            </a:pPr>
            <a:r>
              <a:rPr lang="en-GB" sz="2800" dirty="0">
                <a:latin typeface="Century Gothic" panose="020B0502020202020204" pitchFamily="34" charset="0"/>
              </a:rPr>
              <a:t>Small steps</a:t>
            </a:r>
          </a:p>
        </p:txBody>
      </p:sp>
    </p:spTree>
    <p:extLst>
      <p:ext uri="{BB962C8B-B14F-4D97-AF65-F5344CB8AC3E}">
        <p14:creationId xmlns:p14="http://schemas.microsoft.com/office/powerpoint/2010/main" val="14420487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1026" name="Picture 2" descr="Powerpoi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5" name="TextBox 4"/>
          <p:cNvSpPr txBox="1"/>
          <p:nvPr/>
        </p:nvSpPr>
        <p:spPr>
          <a:xfrm>
            <a:off x="665018" y="1330036"/>
            <a:ext cx="10002982" cy="1015663"/>
          </a:xfrm>
          <a:prstGeom prst="rect">
            <a:avLst/>
          </a:prstGeom>
          <a:noFill/>
        </p:spPr>
        <p:txBody>
          <a:bodyPr wrap="square" rtlCol="0">
            <a:spAutoFit/>
          </a:bodyPr>
          <a:lstStyle/>
          <a:p>
            <a:pPr algn="ctr"/>
            <a:endParaRPr lang="en-GB" sz="6000" dirty="0">
              <a:solidFill>
                <a:prstClr val="black"/>
              </a:solidFill>
            </a:endParaRPr>
          </a:p>
        </p:txBody>
      </p:sp>
      <p:sp>
        <p:nvSpPr>
          <p:cNvPr id="4" name="TextBox 3"/>
          <p:cNvSpPr txBox="1"/>
          <p:nvPr/>
        </p:nvSpPr>
        <p:spPr>
          <a:xfrm>
            <a:off x="175492" y="1062183"/>
            <a:ext cx="10825017" cy="1200329"/>
          </a:xfrm>
          <a:prstGeom prst="rect">
            <a:avLst/>
          </a:prstGeom>
          <a:noFill/>
        </p:spPr>
        <p:txBody>
          <a:bodyPr wrap="square" rtlCol="0">
            <a:spAutoFit/>
          </a:bodyPr>
          <a:lstStyle/>
          <a:p>
            <a:pPr algn="ctr"/>
            <a:r>
              <a:rPr lang="en-GB" sz="3600" b="1" dirty="0">
                <a:latin typeface="Century Gothic" pitchFamily="34" charset="0"/>
              </a:rPr>
              <a:t>Upward spiral/ action plan/ 1</a:t>
            </a:r>
            <a:r>
              <a:rPr lang="en-GB" sz="3600" b="1" baseline="30000" dirty="0">
                <a:latin typeface="Century Gothic" pitchFamily="34" charset="0"/>
              </a:rPr>
              <a:t>st</a:t>
            </a:r>
            <a:r>
              <a:rPr lang="en-GB" sz="3600" b="1" dirty="0">
                <a:latin typeface="Century Gothic" pitchFamily="34" charset="0"/>
              </a:rPr>
              <a:t> steps/obstacles</a:t>
            </a:r>
          </a:p>
          <a:p>
            <a:endParaRPr lang="en-GB" sz="3600" b="1" dirty="0">
              <a:latin typeface="Century Gothic" pitchFamily="34" charset="0"/>
            </a:endParaRPr>
          </a:p>
        </p:txBody>
      </p:sp>
      <p:pic>
        <p:nvPicPr>
          <p:cNvPr id="7" name="Picture 2" descr="C:\Users\Jill\AppData\Local\Microsoft\Windows\Temporary Internet Files\Content.IE5\KY4DKD8C\spiral[1].gif"/>
          <p:cNvPicPr>
            <a:picLocks noChangeAspect="1" noChangeArrowheads="1"/>
          </p:cNvPicPr>
          <p:nvPr/>
        </p:nvPicPr>
        <p:blipFill>
          <a:blip r:embed="rId4"/>
          <a:srcRect/>
          <a:stretch>
            <a:fillRect/>
          </a:stretch>
        </p:blipFill>
        <p:spPr bwMode="auto">
          <a:xfrm>
            <a:off x="242900" y="2892045"/>
            <a:ext cx="2667000" cy="2110740"/>
          </a:xfrm>
          <a:prstGeom prst="rect">
            <a:avLst/>
          </a:prstGeom>
          <a:noFill/>
        </p:spPr>
      </p:pic>
      <p:pic>
        <p:nvPicPr>
          <p:cNvPr id="9222" name="Picture 6" descr="C:\Users\Jill\AppData\Local\Microsoft\Windows\Temporary Internet Files\Content.IE5\2S0F48EX\Plan[1].jpg"/>
          <p:cNvPicPr>
            <a:picLocks noChangeAspect="1" noChangeArrowheads="1"/>
          </p:cNvPicPr>
          <p:nvPr/>
        </p:nvPicPr>
        <p:blipFill>
          <a:blip r:embed="rId5" cstate="print"/>
          <a:srcRect/>
          <a:stretch>
            <a:fillRect/>
          </a:stretch>
        </p:blipFill>
        <p:spPr bwMode="auto">
          <a:xfrm>
            <a:off x="3691639" y="2853255"/>
            <a:ext cx="3611880" cy="2034540"/>
          </a:xfrm>
          <a:prstGeom prst="rect">
            <a:avLst/>
          </a:prstGeom>
          <a:noFill/>
        </p:spPr>
      </p:pic>
      <p:pic>
        <p:nvPicPr>
          <p:cNvPr id="9237" name="Picture 21" descr="C:\Users\Jill\AppData\Local\Microsoft\Windows\Temporary Internet Files\Content.IE5\GF5IHVZB\obstacles[1].jpg"/>
          <p:cNvPicPr>
            <a:picLocks noChangeAspect="1" noChangeArrowheads="1"/>
          </p:cNvPicPr>
          <p:nvPr/>
        </p:nvPicPr>
        <p:blipFill>
          <a:blip r:embed="rId6"/>
          <a:srcRect/>
          <a:stretch>
            <a:fillRect/>
          </a:stretch>
        </p:blipFill>
        <p:spPr bwMode="auto">
          <a:xfrm>
            <a:off x="8044872" y="1979916"/>
            <a:ext cx="3657600" cy="2337435"/>
          </a:xfrm>
          <a:prstGeom prst="rect">
            <a:avLst/>
          </a:prstGeom>
          <a:noFill/>
        </p:spPr>
      </p:pic>
    </p:spTree>
    <p:extLst>
      <p:ext uri="{BB962C8B-B14F-4D97-AF65-F5344CB8AC3E}">
        <p14:creationId xmlns:p14="http://schemas.microsoft.com/office/powerpoint/2010/main" val="25001355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1026" name="Picture 2" descr="Powerpoi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5" name="TextBox 4"/>
          <p:cNvSpPr txBox="1"/>
          <p:nvPr/>
        </p:nvSpPr>
        <p:spPr>
          <a:xfrm>
            <a:off x="452582" y="1034475"/>
            <a:ext cx="10448174" cy="6924973"/>
          </a:xfrm>
          <a:prstGeom prst="rect">
            <a:avLst/>
          </a:prstGeom>
          <a:noFill/>
        </p:spPr>
        <p:txBody>
          <a:bodyPr wrap="square" rtlCol="0">
            <a:spAutoFit/>
          </a:bodyPr>
          <a:lstStyle/>
          <a:p>
            <a:r>
              <a:rPr lang="en-GB" sz="2400" dirty="0">
                <a:latin typeface="Century Gothic" panose="020B0502020202020204" pitchFamily="34" charset="0"/>
              </a:rPr>
              <a:t> </a:t>
            </a:r>
            <a:r>
              <a:rPr lang="en-GB" sz="3600" b="1" dirty="0">
                <a:latin typeface="Century Gothic" panose="020B0502020202020204" pitchFamily="34" charset="0"/>
              </a:rPr>
              <a:t>Activation comes before motivation:  </a:t>
            </a:r>
          </a:p>
          <a:p>
            <a:endParaRPr lang="en-GB" sz="2400" dirty="0">
              <a:latin typeface="Century Gothic" panose="020B0502020202020204" pitchFamily="34" charset="0"/>
            </a:endParaRPr>
          </a:p>
          <a:p>
            <a:endParaRPr lang="en-GB" sz="2400" dirty="0">
              <a:latin typeface="Century Gothic" panose="020B0502020202020204" pitchFamily="34" charset="0"/>
            </a:endParaRPr>
          </a:p>
          <a:p>
            <a:pPr>
              <a:buFont typeface="Arial" pitchFamily="34" charset="0"/>
              <a:buChar char="•"/>
            </a:pPr>
            <a:r>
              <a:rPr lang="en-GB" sz="2400" i="1" dirty="0">
                <a:latin typeface="Century Gothic" panose="020B0502020202020204" pitchFamily="34" charset="0"/>
              </a:rPr>
              <a:t> ‘Fake it till you make it’</a:t>
            </a:r>
          </a:p>
          <a:p>
            <a:endParaRPr lang="en-GB" sz="2400" dirty="0">
              <a:latin typeface="Century Gothic" panose="020B0502020202020204" pitchFamily="34" charset="0"/>
            </a:endParaRPr>
          </a:p>
          <a:p>
            <a:endParaRPr lang="en-GB" sz="2400" dirty="0">
              <a:latin typeface="Century Gothic" panose="020B0502020202020204" pitchFamily="34" charset="0"/>
            </a:endParaRPr>
          </a:p>
          <a:p>
            <a:endParaRPr lang="en-GB" sz="2400" dirty="0">
              <a:latin typeface="Century Gothic" panose="020B0502020202020204" pitchFamily="34" charset="0"/>
            </a:endParaRPr>
          </a:p>
          <a:p>
            <a:pPr>
              <a:buFont typeface="Arial" pitchFamily="34" charset="0"/>
              <a:buChar char="•"/>
            </a:pPr>
            <a:r>
              <a:rPr lang="en-GB" sz="2400" i="1" dirty="0">
                <a:latin typeface="Century Gothic" panose="020B0502020202020204" pitchFamily="34" charset="0"/>
              </a:rPr>
              <a:t> ‘Feel the fear and do it anyway’                       </a:t>
            </a:r>
          </a:p>
          <a:p>
            <a:endParaRPr lang="en-GB" sz="2400" dirty="0">
              <a:latin typeface="Century Gothic" panose="020B0502020202020204" pitchFamily="34" charset="0"/>
            </a:endParaRPr>
          </a:p>
          <a:p>
            <a:endParaRPr lang="en-GB" sz="2400" dirty="0">
              <a:latin typeface="Century Gothic" panose="020B0502020202020204" pitchFamily="34" charset="0"/>
            </a:endParaRPr>
          </a:p>
          <a:p>
            <a:pPr>
              <a:buFont typeface="Arial" pitchFamily="34" charset="0"/>
              <a:buChar char="•"/>
            </a:pPr>
            <a:r>
              <a:rPr lang="en-GB" sz="2400" i="1" dirty="0">
                <a:latin typeface="Century Gothic" panose="020B0502020202020204" pitchFamily="34" charset="0"/>
              </a:rPr>
              <a:t> ‘Keep calm and carry on’</a:t>
            </a:r>
          </a:p>
          <a:p>
            <a:endParaRPr lang="en-GB" sz="2400" i="1" dirty="0">
              <a:latin typeface="Century Gothic" panose="020B0502020202020204" pitchFamily="34" charset="0"/>
            </a:endParaRPr>
          </a:p>
          <a:p>
            <a:endParaRPr lang="en-GB" sz="2400" i="1" dirty="0">
              <a:latin typeface="Century Gothic" panose="020B0502020202020204" pitchFamily="34" charset="0"/>
            </a:endParaRPr>
          </a:p>
          <a:p>
            <a:endParaRPr lang="en-GB" sz="2400" i="1" dirty="0">
              <a:latin typeface="Century Gothic" panose="020B0502020202020204" pitchFamily="34" charset="0"/>
            </a:endParaRPr>
          </a:p>
          <a:p>
            <a:endParaRPr lang="en-GB" sz="2400" i="1" dirty="0">
              <a:latin typeface="Century Gothic" panose="020B0502020202020204" pitchFamily="34" charset="0"/>
            </a:endParaRPr>
          </a:p>
          <a:p>
            <a:endParaRPr lang="en-GB" sz="2400" i="1" dirty="0">
              <a:latin typeface="Century Gothic" panose="020B0502020202020204" pitchFamily="34" charset="0"/>
            </a:endParaRPr>
          </a:p>
          <a:p>
            <a:endParaRPr lang="en-GB" sz="2400" i="1" dirty="0">
              <a:latin typeface="Century Gothic" panose="020B0502020202020204" pitchFamily="34" charset="0"/>
            </a:endParaRPr>
          </a:p>
          <a:p>
            <a:endParaRPr lang="en-GB" sz="2400" dirty="0">
              <a:latin typeface="Century Gothic" panose="020B0502020202020204" pitchFamily="34" charset="0"/>
            </a:endParaRPr>
          </a:p>
        </p:txBody>
      </p:sp>
      <p:pic>
        <p:nvPicPr>
          <p:cNvPr id="8194" name="Picture 2" descr="C:\Users\Jill\AppData\Local\Microsoft\Windows\Temporary Internet Files\Content.IE5\NQN614TG\keep-calm-and-carry-on-original[1].jpg"/>
          <p:cNvPicPr>
            <a:picLocks noChangeAspect="1" noChangeArrowheads="1"/>
          </p:cNvPicPr>
          <p:nvPr/>
        </p:nvPicPr>
        <p:blipFill>
          <a:blip r:embed="rId4" cstate="print"/>
          <a:srcRect/>
          <a:stretch>
            <a:fillRect/>
          </a:stretch>
        </p:blipFill>
        <p:spPr bwMode="auto">
          <a:xfrm>
            <a:off x="5332411" y="4498109"/>
            <a:ext cx="952500" cy="1341120"/>
          </a:xfrm>
          <a:prstGeom prst="rect">
            <a:avLst/>
          </a:prstGeom>
          <a:noFill/>
        </p:spPr>
      </p:pic>
      <p:pic>
        <p:nvPicPr>
          <p:cNvPr id="8195" name="Picture 3" descr="C:\Users\Jill\AppData\Local\Microsoft\Windows\Temporary Internet Files\Content.IE5\GF5IHVZB\nicubunu-Stickman-08[1].png"/>
          <p:cNvPicPr>
            <a:picLocks noChangeAspect="1" noChangeArrowheads="1"/>
          </p:cNvPicPr>
          <p:nvPr/>
        </p:nvPicPr>
        <p:blipFill>
          <a:blip r:embed="rId5" cstate="print"/>
          <a:srcRect/>
          <a:stretch>
            <a:fillRect/>
          </a:stretch>
        </p:blipFill>
        <p:spPr bwMode="auto">
          <a:xfrm>
            <a:off x="9502934" y="1158359"/>
            <a:ext cx="833842" cy="939100"/>
          </a:xfrm>
          <a:prstGeom prst="rect">
            <a:avLst/>
          </a:prstGeom>
          <a:noFill/>
        </p:spPr>
      </p:pic>
      <p:pic>
        <p:nvPicPr>
          <p:cNvPr id="8196" name="Picture 4" descr="C:\Users\Jill\AppData\Local\Microsoft\Windows\Temporary Internet Files\Content.IE5\21H21I1O\6664212003_383133899f_z[1].jpg"/>
          <p:cNvPicPr>
            <a:picLocks noChangeAspect="1" noChangeArrowheads="1"/>
          </p:cNvPicPr>
          <p:nvPr/>
        </p:nvPicPr>
        <p:blipFill>
          <a:blip r:embed="rId6" cstate="print"/>
          <a:srcRect/>
          <a:stretch>
            <a:fillRect/>
          </a:stretch>
        </p:blipFill>
        <p:spPr bwMode="auto">
          <a:xfrm>
            <a:off x="5001384" y="1906524"/>
            <a:ext cx="1755648" cy="1522476"/>
          </a:xfrm>
          <a:prstGeom prst="rect">
            <a:avLst/>
          </a:prstGeom>
          <a:noFill/>
        </p:spPr>
      </p:pic>
      <p:pic>
        <p:nvPicPr>
          <p:cNvPr id="8197" name="Picture 5" descr="C:\Users\Jill\AppData\Local\Microsoft\Windows\Temporary Internet Files\Content.IE5\GF5IHVZB\scared_turtle_in_shell[1].JPG"/>
          <p:cNvPicPr>
            <a:picLocks noChangeAspect="1" noChangeArrowheads="1"/>
          </p:cNvPicPr>
          <p:nvPr/>
        </p:nvPicPr>
        <p:blipFill>
          <a:blip r:embed="rId7"/>
          <a:srcRect/>
          <a:stretch>
            <a:fillRect/>
          </a:stretch>
        </p:blipFill>
        <p:spPr bwMode="auto">
          <a:xfrm>
            <a:off x="7954274" y="2975993"/>
            <a:ext cx="2093595" cy="1610201"/>
          </a:xfrm>
          <a:prstGeom prst="rect">
            <a:avLst/>
          </a:prstGeom>
          <a:noFill/>
        </p:spPr>
      </p:pic>
    </p:spTree>
    <p:extLst>
      <p:ext uri="{BB962C8B-B14F-4D97-AF65-F5344CB8AC3E}">
        <p14:creationId xmlns:p14="http://schemas.microsoft.com/office/powerpoint/2010/main" val="35643771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ho</a:t>
            </a:r>
            <a:endParaRPr lang="en-GB" dirty="0"/>
          </a:p>
        </p:txBody>
      </p:sp>
      <p:pic>
        <p:nvPicPr>
          <p:cNvPr id="1026" name="Picture 2" descr="Powerpoi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6" name="TextBox 5"/>
          <p:cNvSpPr txBox="1"/>
          <p:nvPr/>
        </p:nvSpPr>
        <p:spPr>
          <a:xfrm>
            <a:off x="665018" y="1330036"/>
            <a:ext cx="10002982" cy="5016758"/>
          </a:xfrm>
          <a:prstGeom prst="rect">
            <a:avLst/>
          </a:prstGeom>
          <a:noFill/>
        </p:spPr>
        <p:txBody>
          <a:bodyPr wrap="square" rtlCol="0">
            <a:spAutoFit/>
          </a:bodyPr>
          <a:lstStyle/>
          <a:p>
            <a:pPr algn="ctr"/>
            <a:r>
              <a:rPr lang="en-GB" sz="4000" b="1" dirty="0">
                <a:solidFill>
                  <a:prstClr val="black"/>
                </a:solidFill>
                <a:latin typeface="Century Gothic" panose="020B0502020202020204" pitchFamily="34" charset="0"/>
              </a:rPr>
              <a:t>Challenging negative thoughts- Thought Record sheet.</a:t>
            </a:r>
          </a:p>
          <a:p>
            <a:pPr algn="ctr"/>
            <a:endParaRPr lang="en-GB" sz="4000" dirty="0">
              <a:solidFill>
                <a:prstClr val="black"/>
              </a:solidFill>
              <a:latin typeface="Century Gothic" panose="020B0502020202020204" pitchFamily="34" charset="0"/>
            </a:endParaRPr>
          </a:p>
          <a:p>
            <a:pPr algn="ctr"/>
            <a:endParaRPr lang="en-GB" sz="4000" dirty="0">
              <a:solidFill>
                <a:prstClr val="black"/>
              </a:solidFill>
              <a:latin typeface="Century Gothic" panose="020B0502020202020204" pitchFamily="34" charset="0"/>
            </a:endParaRPr>
          </a:p>
          <a:p>
            <a:pPr algn="ctr"/>
            <a:endParaRPr lang="en-GB" sz="4000" dirty="0">
              <a:solidFill>
                <a:prstClr val="black"/>
              </a:solidFill>
              <a:latin typeface="Century Gothic" panose="020B0502020202020204" pitchFamily="34" charset="0"/>
            </a:endParaRPr>
          </a:p>
          <a:p>
            <a:pPr algn="ctr"/>
            <a:endParaRPr lang="en-GB" sz="4000" dirty="0">
              <a:solidFill>
                <a:prstClr val="black"/>
              </a:solidFill>
              <a:latin typeface="Century Gothic" panose="020B0502020202020204" pitchFamily="34" charset="0"/>
            </a:endParaRPr>
          </a:p>
          <a:p>
            <a:pPr algn="ctr"/>
            <a:endParaRPr lang="en-GB" sz="4000" dirty="0">
              <a:solidFill>
                <a:prstClr val="black"/>
              </a:solidFill>
              <a:latin typeface="Century Gothic" panose="020B0502020202020204" pitchFamily="34" charset="0"/>
            </a:endParaRPr>
          </a:p>
          <a:p>
            <a:pPr algn="ctr"/>
            <a:endParaRPr lang="en-GB" sz="4000" dirty="0">
              <a:solidFill>
                <a:prstClr val="black"/>
              </a:solidFill>
              <a:latin typeface="Century Gothic" panose="020B0502020202020204" pitchFamily="34" charset="0"/>
            </a:endParaRPr>
          </a:p>
        </p:txBody>
      </p:sp>
      <p:pic>
        <p:nvPicPr>
          <p:cNvPr id="3" name="Picture 2"/>
          <p:cNvPicPr>
            <a:picLocks noChangeAspect="1"/>
          </p:cNvPicPr>
          <p:nvPr/>
        </p:nvPicPr>
        <p:blipFill>
          <a:blip r:embed="rId4"/>
          <a:stretch>
            <a:fillRect/>
          </a:stretch>
        </p:blipFill>
        <p:spPr>
          <a:xfrm>
            <a:off x="2118167" y="3132745"/>
            <a:ext cx="7789762" cy="2751532"/>
          </a:xfrm>
          <a:prstGeom prst="rect">
            <a:avLst/>
          </a:prstGeom>
        </p:spPr>
      </p:pic>
    </p:spTree>
    <p:extLst>
      <p:ext uri="{BB962C8B-B14F-4D97-AF65-F5344CB8AC3E}">
        <p14:creationId xmlns:p14="http://schemas.microsoft.com/office/powerpoint/2010/main" val="42089810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1026" name="Picture 2" descr="Powerpoi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5" name="TextBox 4"/>
          <p:cNvSpPr txBox="1"/>
          <p:nvPr/>
        </p:nvSpPr>
        <p:spPr>
          <a:xfrm>
            <a:off x="249381" y="1034473"/>
            <a:ext cx="11767127" cy="7201972"/>
          </a:xfrm>
          <a:prstGeom prst="rect">
            <a:avLst/>
          </a:prstGeom>
          <a:noFill/>
        </p:spPr>
        <p:txBody>
          <a:bodyPr wrap="square" rtlCol="0">
            <a:spAutoFit/>
          </a:bodyPr>
          <a:lstStyle/>
          <a:p>
            <a:r>
              <a:rPr lang="en-GB" sz="3600" b="1" dirty="0">
                <a:latin typeface="Century Gothic" panose="020B0502020202020204" pitchFamily="34" charset="0"/>
              </a:rPr>
              <a:t>What might work for you?</a:t>
            </a:r>
          </a:p>
          <a:p>
            <a:pPr lvl="0"/>
            <a:endParaRPr lang="en-GB" i="1" dirty="0">
              <a:latin typeface="Century Gothic" panose="020B0502020202020204" pitchFamily="34" charset="0"/>
            </a:endParaRPr>
          </a:p>
          <a:p>
            <a:pPr lvl="0">
              <a:buFont typeface="Arial" pitchFamily="34" charset="0"/>
              <a:buChar char="•"/>
            </a:pPr>
            <a:r>
              <a:rPr lang="en-GB" sz="2400" i="1" dirty="0">
                <a:latin typeface="Century Gothic" panose="020B0502020202020204" pitchFamily="34" charset="0"/>
              </a:rPr>
              <a:t> Set realistic goals.  </a:t>
            </a:r>
          </a:p>
          <a:p>
            <a:pPr lvl="0"/>
            <a:endParaRPr lang="en-GB" sz="2400" dirty="0">
              <a:latin typeface="Century Gothic" panose="020B0502020202020204" pitchFamily="34" charset="0"/>
            </a:endParaRPr>
          </a:p>
          <a:p>
            <a:pPr lvl="0">
              <a:buFont typeface="Arial" pitchFamily="34" charset="0"/>
              <a:buChar char="•"/>
            </a:pPr>
            <a:r>
              <a:rPr lang="en-GB" sz="2400" i="1" dirty="0">
                <a:latin typeface="Century Gothic" panose="020B0502020202020204" pitchFamily="34" charset="0"/>
              </a:rPr>
              <a:t> Plan ahead.</a:t>
            </a:r>
          </a:p>
          <a:p>
            <a:pPr lvl="0"/>
            <a:endParaRPr lang="en-GB" sz="2400" dirty="0">
              <a:latin typeface="Century Gothic" panose="020B0502020202020204" pitchFamily="34" charset="0"/>
            </a:endParaRPr>
          </a:p>
          <a:p>
            <a:pPr lvl="0">
              <a:buFont typeface="Arial" pitchFamily="34" charset="0"/>
              <a:buChar char="•"/>
            </a:pPr>
            <a:r>
              <a:rPr lang="en-GB" sz="2400" i="1" dirty="0">
                <a:latin typeface="Century Gothic" panose="020B0502020202020204" pitchFamily="34" charset="0"/>
              </a:rPr>
              <a:t> Involve someone else.</a:t>
            </a:r>
          </a:p>
          <a:p>
            <a:pPr lvl="0"/>
            <a:endParaRPr lang="en-GB" sz="2400" dirty="0">
              <a:latin typeface="Century Gothic" panose="020B0502020202020204" pitchFamily="34" charset="0"/>
            </a:endParaRPr>
          </a:p>
          <a:p>
            <a:pPr lvl="0">
              <a:buFont typeface="Arial" pitchFamily="34" charset="0"/>
              <a:buChar char="•"/>
            </a:pPr>
            <a:r>
              <a:rPr lang="en-GB" sz="2400" i="1" dirty="0">
                <a:latin typeface="Century Gothic" panose="020B0502020202020204" pitchFamily="34" charset="0"/>
              </a:rPr>
              <a:t> Acknowledge that small simple tasks are valuable.</a:t>
            </a:r>
          </a:p>
          <a:p>
            <a:pPr lvl="0"/>
            <a:endParaRPr lang="en-GB" sz="2400" dirty="0">
              <a:latin typeface="Century Gothic" panose="020B0502020202020204" pitchFamily="34" charset="0"/>
            </a:endParaRPr>
          </a:p>
          <a:p>
            <a:pPr lvl="0">
              <a:buFont typeface="Arial" pitchFamily="34" charset="0"/>
              <a:buChar char="•"/>
            </a:pPr>
            <a:r>
              <a:rPr lang="en-GB" sz="2400" i="1" dirty="0">
                <a:latin typeface="Century Gothic" panose="020B0502020202020204" pitchFamily="34" charset="0"/>
              </a:rPr>
              <a:t> Regular doses are most helpful</a:t>
            </a:r>
            <a:r>
              <a:rPr lang="en-GB" sz="2400" dirty="0">
                <a:latin typeface="Century Gothic" panose="020B0502020202020204" pitchFamily="34" charset="0"/>
              </a:rPr>
              <a:t>.   </a:t>
            </a:r>
          </a:p>
          <a:p>
            <a:pPr lvl="0">
              <a:buFont typeface="Arial" pitchFamily="34" charset="0"/>
              <a:buChar char="•"/>
            </a:pPr>
            <a:endParaRPr lang="en-GB" sz="2400" dirty="0">
              <a:latin typeface="Century Gothic" panose="020B0502020202020204" pitchFamily="34" charset="0"/>
            </a:endParaRPr>
          </a:p>
          <a:p>
            <a:pPr lvl="0">
              <a:buFont typeface="Arial" pitchFamily="34" charset="0"/>
              <a:buChar char="•"/>
            </a:pPr>
            <a:r>
              <a:rPr lang="en-GB" sz="2400" dirty="0">
                <a:latin typeface="Century Gothic" panose="020B0502020202020204" pitchFamily="34" charset="0"/>
              </a:rPr>
              <a:t> What gives you pleasure/achievement/ closeness?</a:t>
            </a:r>
          </a:p>
          <a:p>
            <a:pPr lvl="0"/>
            <a:endParaRPr lang="en-GB" sz="2400" dirty="0">
              <a:latin typeface="Century Gothic" panose="020B0502020202020204" pitchFamily="34" charset="0"/>
            </a:endParaRPr>
          </a:p>
          <a:p>
            <a:r>
              <a:rPr lang="en-GB" sz="2400" dirty="0">
                <a:latin typeface="Century Gothic" panose="020B0502020202020204" pitchFamily="34" charset="0"/>
              </a:rPr>
              <a:t> </a:t>
            </a:r>
          </a:p>
          <a:p>
            <a:endParaRPr lang="en-GB" sz="2400" dirty="0">
              <a:latin typeface="Century Gothic" panose="020B0502020202020204" pitchFamily="34" charset="0"/>
            </a:endParaRPr>
          </a:p>
          <a:p>
            <a:endParaRPr lang="en-GB" sz="2400" dirty="0">
              <a:latin typeface="Century Gothic" panose="020B0502020202020204" pitchFamily="34" charset="0"/>
            </a:endParaRPr>
          </a:p>
          <a:p>
            <a:endParaRPr lang="en-GB" sz="2400" dirty="0">
              <a:latin typeface="Century Gothic" panose="020B0502020202020204" pitchFamily="34" charset="0"/>
            </a:endParaRPr>
          </a:p>
          <a:p>
            <a:endParaRPr lang="en-GB" sz="2400" dirty="0">
              <a:latin typeface="Century Gothic" panose="020B0502020202020204" pitchFamily="34" charset="0"/>
            </a:endParaRPr>
          </a:p>
        </p:txBody>
      </p:sp>
      <p:pic>
        <p:nvPicPr>
          <p:cNvPr id="7171" name="Picture 3" descr="C:\Users\Jill\AppData\Local\Microsoft\Windows\Temporary Internet Files\Content.IE5\GF5IHVZB\smart_goals[1].jpg"/>
          <p:cNvPicPr>
            <a:picLocks noChangeAspect="1" noChangeArrowheads="1"/>
          </p:cNvPicPr>
          <p:nvPr/>
        </p:nvPicPr>
        <p:blipFill>
          <a:blip r:embed="rId4" cstate="print"/>
          <a:srcRect/>
          <a:stretch>
            <a:fillRect/>
          </a:stretch>
        </p:blipFill>
        <p:spPr bwMode="auto">
          <a:xfrm>
            <a:off x="6698938" y="1588678"/>
            <a:ext cx="1416844" cy="1921669"/>
          </a:xfrm>
          <a:prstGeom prst="rect">
            <a:avLst/>
          </a:prstGeom>
          <a:noFill/>
        </p:spPr>
      </p:pic>
      <p:pic>
        <p:nvPicPr>
          <p:cNvPr id="7173" name="Picture 5" descr="C:\Users\Jill\AppData\Local\Microsoft\Windows\Temporary Internet Files\Content.IE5\GF5IHVZB\student_support[1].png"/>
          <p:cNvPicPr>
            <a:picLocks noChangeAspect="1" noChangeArrowheads="1"/>
          </p:cNvPicPr>
          <p:nvPr/>
        </p:nvPicPr>
        <p:blipFill>
          <a:blip r:embed="rId5"/>
          <a:srcRect/>
          <a:stretch>
            <a:fillRect/>
          </a:stretch>
        </p:blipFill>
        <p:spPr bwMode="auto">
          <a:xfrm>
            <a:off x="8636746" y="1295855"/>
            <a:ext cx="1594707" cy="1611855"/>
          </a:xfrm>
          <a:prstGeom prst="rect">
            <a:avLst/>
          </a:prstGeom>
          <a:noFill/>
        </p:spPr>
      </p:pic>
      <p:pic>
        <p:nvPicPr>
          <p:cNvPr id="7175" name="Picture 7" descr="C:\Users\Jill\AppData\Local\Microsoft\Windows\Temporary Internet Files\Content.IE5\NQN614TG\support[1].jpg"/>
          <p:cNvPicPr>
            <a:picLocks noChangeAspect="1" noChangeArrowheads="1"/>
          </p:cNvPicPr>
          <p:nvPr/>
        </p:nvPicPr>
        <p:blipFill>
          <a:blip r:embed="rId6"/>
          <a:srcRect/>
          <a:stretch>
            <a:fillRect/>
          </a:stretch>
        </p:blipFill>
        <p:spPr bwMode="auto">
          <a:xfrm>
            <a:off x="10073350" y="2935898"/>
            <a:ext cx="1795385" cy="1703077"/>
          </a:xfrm>
          <a:prstGeom prst="rect">
            <a:avLst/>
          </a:prstGeom>
          <a:noFill/>
        </p:spPr>
      </p:pic>
      <p:pic>
        <p:nvPicPr>
          <p:cNvPr id="2055" name="Picture 7" descr="C:\Users\Jill\AppData\Local\Microsoft\Windows\Temporary Internet Files\Content.IE5\BMV5I9ZN\id-10070652_plan[1].jpg"/>
          <p:cNvPicPr>
            <a:picLocks noChangeAspect="1" noChangeArrowheads="1"/>
          </p:cNvPicPr>
          <p:nvPr/>
        </p:nvPicPr>
        <p:blipFill>
          <a:blip r:embed="rId7"/>
          <a:srcRect/>
          <a:stretch>
            <a:fillRect/>
          </a:stretch>
        </p:blipFill>
        <p:spPr bwMode="auto">
          <a:xfrm>
            <a:off x="3202710" y="1972566"/>
            <a:ext cx="1905000" cy="1428750"/>
          </a:xfrm>
          <a:prstGeom prst="rect">
            <a:avLst/>
          </a:prstGeom>
          <a:noFill/>
        </p:spPr>
      </p:pic>
      <p:pic>
        <p:nvPicPr>
          <p:cNvPr id="2067" name="Picture 19" descr="C:\Users\Jill\AppData\Local\Microsoft\Windows\Temporary Internet Files\Content.IE5\NQN614TG\Learn-Practice-Improve[1].jpg"/>
          <p:cNvPicPr>
            <a:picLocks noChangeAspect="1" noChangeArrowheads="1"/>
          </p:cNvPicPr>
          <p:nvPr/>
        </p:nvPicPr>
        <p:blipFill>
          <a:blip r:embed="rId8" cstate="print"/>
          <a:srcRect/>
          <a:stretch>
            <a:fillRect/>
          </a:stretch>
        </p:blipFill>
        <p:spPr bwMode="auto">
          <a:xfrm>
            <a:off x="8151090" y="4256265"/>
            <a:ext cx="1600200" cy="1586865"/>
          </a:xfrm>
          <a:prstGeom prst="rect">
            <a:avLst/>
          </a:prstGeom>
          <a:noFill/>
        </p:spPr>
      </p:pic>
    </p:spTree>
    <p:extLst>
      <p:ext uri="{BB962C8B-B14F-4D97-AF65-F5344CB8AC3E}">
        <p14:creationId xmlns:p14="http://schemas.microsoft.com/office/powerpoint/2010/main" val="35643771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endParaRPr lang="en-GB"/>
          </a:p>
        </p:txBody>
      </p:sp>
      <p:pic>
        <p:nvPicPr>
          <p:cNvPr id="1026" name="Picture 2" descr="Powerpoi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12192000" cy="68580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5" name="TextBox 4"/>
          <p:cNvSpPr txBox="1"/>
          <p:nvPr/>
        </p:nvSpPr>
        <p:spPr>
          <a:xfrm>
            <a:off x="665018" y="1330036"/>
            <a:ext cx="10002982" cy="3600986"/>
          </a:xfrm>
          <a:prstGeom prst="rect">
            <a:avLst/>
          </a:prstGeom>
          <a:noFill/>
        </p:spPr>
        <p:txBody>
          <a:bodyPr wrap="square" rtlCol="0">
            <a:spAutoFit/>
          </a:bodyPr>
          <a:lstStyle/>
          <a:p>
            <a:pPr algn="ctr"/>
            <a:r>
              <a:rPr lang="en-GB" sz="4000" b="1" dirty="0">
                <a:solidFill>
                  <a:prstClr val="black"/>
                </a:solidFill>
                <a:latin typeface="Century Gothic" panose="020B0502020202020204" pitchFamily="34" charset="0"/>
              </a:rPr>
              <a:t>Write down your three first steps.</a:t>
            </a:r>
          </a:p>
          <a:p>
            <a:pPr algn="ctr"/>
            <a:endParaRPr lang="en-GB" sz="4000" dirty="0">
              <a:solidFill>
                <a:prstClr val="black"/>
              </a:solidFill>
              <a:latin typeface="Century Gothic" panose="020B0502020202020204" pitchFamily="34" charset="0"/>
            </a:endParaRPr>
          </a:p>
          <a:p>
            <a:r>
              <a:rPr lang="en-GB" sz="3600" dirty="0">
                <a:solidFill>
                  <a:prstClr val="black"/>
                </a:solidFill>
                <a:latin typeface="Century Gothic" panose="020B0502020202020204" pitchFamily="34" charset="0"/>
              </a:rPr>
              <a:t>1…………………</a:t>
            </a:r>
          </a:p>
          <a:p>
            <a:r>
              <a:rPr lang="en-GB" sz="3600" dirty="0">
                <a:solidFill>
                  <a:prstClr val="black"/>
                </a:solidFill>
                <a:latin typeface="Century Gothic" panose="020B0502020202020204" pitchFamily="34" charset="0"/>
              </a:rPr>
              <a:t>2…………………</a:t>
            </a:r>
          </a:p>
          <a:p>
            <a:r>
              <a:rPr lang="en-GB" sz="3600" dirty="0">
                <a:solidFill>
                  <a:prstClr val="black"/>
                </a:solidFill>
                <a:latin typeface="Century Gothic" panose="020B0502020202020204" pitchFamily="34" charset="0"/>
              </a:rPr>
              <a:t>3………………...</a:t>
            </a:r>
          </a:p>
          <a:p>
            <a:pPr algn="ctr"/>
            <a:endParaRPr lang="en-GB" sz="4000" dirty="0">
              <a:solidFill>
                <a:prstClr val="black"/>
              </a:solidFill>
              <a:latin typeface="Century Gothic" panose="020B0502020202020204" pitchFamily="34" charset="0"/>
            </a:endParaRPr>
          </a:p>
        </p:txBody>
      </p:sp>
      <p:pic>
        <p:nvPicPr>
          <p:cNvPr id="7" name="Picture 6"/>
          <p:cNvPicPr>
            <a:picLocks noChangeAspect="1"/>
          </p:cNvPicPr>
          <p:nvPr/>
        </p:nvPicPr>
        <p:blipFill>
          <a:blip r:embed="rId4"/>
          <a:stretch>
            <a:fillRect/>
          </a:stretch>
        </p:blipFill>
        <p:spPr>
          <a:xfrm>
            <a:off x="1093798" y="2919940"/>
            <a:ext cx="10004403" cy="1018120"/>
          </a:xfrm>
          <a:prstGeom prst="rect">
            <a:avLst/>
          </a:prstGeom>
        </p:spPr>
      </p:pic>
      <p:pic>
        <p:nvPicPr>
          <p:cNvPr id="6" name="Picture 7" descr="C:\Users\Jill\AppData\Local\Microsoft\Windows\Temporary Internet Files\Content.IE5\GF5IHVZB\10-11_You_dont_have_to_see_the_whole_staircase[1].jpg"/>
          <p:cNvPicPr>
            <a:picLocks noChangeAspect="1" noChangeArrowheads="1"/>
          </p:cNvPicPr>
          <p:nvPr/>
        </p:nvPicPr>
        <p:blipFill>
          <a:blip r:embed="rId5"/>
          <a:srcRect/>
          <a:stretch>
            <a:fillRect/>
          </a:stretch>
        </p:blipFill>
        <p:spPr bwMode="auto">
          <a:xfrm>
            <a:off x="6517168" y="2558499"/>
            <a:ext cx="2514600" cy="2514600"/>
          </a:xfrm>
          <a:prstGeom prst="rect">
            <a:avLst/>
          </a:prstGeom>
          <a:noFill/>
        </p:spPr>
      </p:pic>
    </p:spTree>
    <p:extLst>
      <p:ext uri="{BB962C8B-B14F-4D97-AF65-F5344CB8AC3E}">
        <p14:creationId xmlns:p14="http://schemas.microsoft.com/office/powerpoint/2010/main" val="30531131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Powerpoi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7134"/>
            <a:ext cx="12192000" cy="690513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4" name="TextBox 3"/>
          <p:cNvSpPr txBox="1"/>
          <p:nvPr/>
        </p:nvSpPr>
        <p:spPr>
          <a:xfrm>
            <a:off x="321547" y="999552"/>
            <a:ext cx="11706330" cy="4708981"/>
          </a:xfrm>
          <a:prstGeom prst="rect">
            <a:avLst/>
          </a:prstGeom>
          <a:noFill/>
        </p:spPr>
        <p:txBody>
          <a:bodyPr wrap="square" rtlCol="0" anchor="t">
            <a:spAutoFit/>
          </a:bodyPr>
          <a:lstStyle/>
          <a:p>
            <a:r>
              <a:rPr lang="en-GB" sz="3600" b="1" dirty="0">
                <a:latin typeface="Century Gothic" panose="020B0502020202020204" pitchFamily="34" charset="0"/>
              </a:rPr>
              <a:t>Resources available:  </a:t>
            </a:r>
          </a:p>
          <a:p>
            <a:r>
              <a:rPr lang="en-GB" sz="3600" b="1" dirty="0">
                <a:latin typeface="Century Gothic" panose="020B0502020202020204" pitchFamily="34" charset="0"/>
              </a:rPr>
              <a:t>                                       </a:t>
            </a:r>
            <a:endParaRPr lang="en-GB" dirty="0">
              <a:latin typeface="Century Gothic" panose="020B0502020202020204" pitchFamily="34" charset="0"/>
            </a:endParaRPr>
          </a:p>
          <a:p>
            <a:pPr marL="285750" indent="-285750">
              <a:buFontTx/>
              <a:buChar char="-"/>
            </a:pPr>
            <a:r>
              <a:rPr lang="en-GB" sz="2400" dirty="0">
                <a:latin typeface="Century Gothic" panose="020B0502020202020204" pitchFamily="34" charset="0"/>
              </a:rPr>
              <a:t>Use support systems available within the University.</a:t>
            </a:r>
          </a:p>
          <a:p>
            <a:pPr marL="285750" indent="-285750">
              <a:buFont typeface="Arial" panose="020B0604020202020204" pitchFamily="34" charset="0"/>
              <a:buChar char="•"/>
            </a:pPr>
            <a:r>
              <a:rPr lang="en-GB" dirty="0">
                <a:latin typeface="Century Gothic" panose="020B0502020202020204" pitchFamily="34" charset="0"/>
              </a:rPr>
              <a:t>Academic support - personal tutors, subject tutors, Dyslexia Service, Study Support Service</a:t>
            </a:r>
          </a:p>
          <a:p>
            <a:pPr marL="285750" indent="-285750">
              <a:buFont typeface="Arial" panose="020B0604020202020204" pitchFamily="34" charset="0"/>
              <a:buChar char="•"/>
            </a:pPr>
            <a:r>
              <a:rPr lang="en-GB" dirty="0">
                <a:latin typeface="Century Gothic" panose="020B0502020202020204" pitchFamily="34" charset="0"/>
              </a:rPr>
              <a:t>Student Support - Disability Services, Money Support</a:t>
            </a:r>
          </a:p>
          <a:p>
            <a:pPr marL="285750" indent="-285750">
              <a:buFont typeface="Arial" panose="020B0604020202020204" pitchFamily="34" charset="0"/>
              <a:buChar char="•"/>
            </a:pPr>
            <a:r>
              <a:rPr lang="en-GB" dirty="0">
                <a:latin typeface="Century Gothic" panose="020B0502020202020204" pitchFamily="34" charset="0"/>
              </a:rPr>
              <a:t>Student Union Services</a:t>
            </a:r>
          </a:p>
          <a:p>
            <a:endParaRPr lang="en-GB" dirty="0">
              <a:latin typeface="Century Gothic" panose="020B0502020202020204" pitchFamily="34" charset="0"/>
            </a:endParaRPr>
          </a:p>
          <a:p>
            <a:pPr marL="285750" indent="-285750">
              <a:buFontTx/>
              <a:buChar char="-"/>
            </a:pPr>
            <a:r>
              <a:rPr lang="en-GB" sz="2400" dirty="0">
                <a:latin typeface="Century Gothic" panose="020B0502020202020204" pitchFamily="34" charset="0"/>
              </a:rPr>
              <a:t>Learn more about low mood and ways to overcome it.</a:t>
            </a:r>
          </a:p>
          <a:p>
            <a:pPr marL="285750" indent="-285750">
              <a:buFont typeface="Arial" panose="020B0604020202020204" pitchFamily="34" charset="0"/>
              <a:buChar char="•"/>
            </a:pPr>
            <a:r>
              <a:rPr lang="en-GB" dirty="0">
                <a:latin typeface="Century Gothic" panose="020B0502020202020204" pitchFamily="34" charset="0"/>
              </a:rPr>
              <a:t>Attend Building Resilience workshops - see Counselling Service website</a:t>
            </a:r>
          </a:p>
          <a:p>
            <a:pPr marL="285750" indent="-285750">
              <a:buFont typeface="Arial" panose="020B0604020202020204" pitchFamily="34" charset="0"/>
              <a:buChar char="•"/>
            </a:pPr>
            <a:r>
              <a:rPr lang="en-GB" dirty="0">
                <a:latin typeface="Century Gothic" panose="020B0502020202020204" pitchFamily="34" charset="0"/>
              </a:rPr>
              <a:t>Learn Mindfulness Meditation. </a:t>
            </a:r>
            <a:r>
              <a:rPr lang="en-GB" dirty="0">
                <a:latin typeface="Century Gothic" panose="020B0502020202020204" pitchFamily="34" charset="0"/>
                <a:hlinkClick r:id="rId4"/>
              </a:rPr>
              <a:t>https://www.bangor.ac.uk/mindfulness/audio/index.php.en</a:t>
            </a:r>
            <a:r>
              <a:rPr lang="en-GB" dirty="0">
                <a:latin typeface="Century Gothic" panose="020B0502020202020204" pitchFamily="34" charset="0"/>
              </a:rPr>
              <a:t> </a:t>
            </a:r>
          </a:p>
          <a:p>
            <a:pPr marL="285750" indent="-285750">
              <a:buFont typeface="Arial" panose="020B0604020202020204" pitchFamily="34" charset="0"/>
              <a:buChar char="•"/>
            </a:pPr>
            <a:r>
              <a:rPr lang="en-GB" dirty="0">
                <a:latin typeface="Century Gothic" panose="020B0502020202020204" pitchFamily="34" charset="0"/>
              </a:rPr>
              <a:t>Look at self–help links on Counselling Service website</a:t>
            </a:r>
          </a:p>
          <a:p>
            <a:pPr marL="285750" indent="-285750">
              <a:buFont typeface="Arial" panose="020B0604020202020204" pitchFamily="34" charset="0"/>
              <a:buChar char="•"/>
            </a:pPr>
            <a:r>
              <a:rPr lang="en-GB">
                <a:latin typeface="Century Gothic"/>
              </a:rPr>
              <a:t>Look at online resources.</a:t>
            </a:r>
            <a:endParaRPr lang="en-GB" dirty="0">
              <a:latin typeface="Century Gothic" panose="020B0502020202020204" pitchFamily="34" charset="0"/>
            </a:endParaRPr>
          </a:p>
          <a:p>
            <a:endParaRPr lang="en-GB" dirty="0">
              <a:latin typeface="Century Gothic" panose="020B0502020202020204" pitchFamily="34" charset="0"/>
            </a:endParaRPr>
          </a:p>
          <a:p>
            <a:r>
              <a:rPr lang="en-GB" dirty="0">
                <a:latin typeface="Century Gothic" panose="020B0502020202020204" pitchFamily="34" charset="0"/>
              </a:rPr>
              <a:t> This Workshop attracts </a:t>
            </a:r>
            <a:r>
              <a:rPr lang="en-GB">
                <a:latin typeface="Century Gothic" panose="020B0502020202020204" pitchFamily="34" charset="0"/>
              </a:rPr>
              <a:t>BEA points.</a:t>
            </a:r>
            <a:endParaRPr lang="en-GB" dirty="0">
              <a:latin typeface="Century Gothic" panose="020B0502020202020204" pitchFamily="34" charset="0"/>
            </a:endParaRPr>
          </a:p>
        </p:txBody>
      </p:sp>
      <p:pic>
        <p:nvPicPr>
          <p:cNvPr id="5" name="Picture 18" descr="C:\Users\Jill\AppData\Local\Microsoft\Windows\Temporary Internet Files\Content.IE5\JJRZ3VHE\Here_to_Help[1].jpg"/>
          <p:cNvPicPr>
            <a:picLocks noChangeAspect="1" noChangeArrowheads="1"/>
          </p:cNvPicPr>
          <p:nvPr/>
        </p:nvPicPr>
        <p:blipFill>
          <a:blip r:embed="rId5"/>
          <a:srcRect/>
          <a:stretch>
            <a:fillRect/>
          </a:stretch>
        </p:blipFill>
        <p:spPr bwMode="auto">
          <a:xfrm>
            <a:off x="8604230" y="1207978"/>
            <a:ext cx="1676400" cy="1241584"/>
          </a:xfrm>
          <a:prstGeom prst="rect">
            <a:avLst/>
          </a:prstGeom>
          <a:noFill/>
        </p:spPr>
      </p:pic>
    </p:spTree>
    <p:extLst>
      <p:ext uri="{BB962C8B-B14F-4D97-AF65-F5344CB8AC3E}">
        <p14:creationId xmlns:p14="http://schemas.microsoft.com/office/powerpoint/2010/main" val="3996496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1026" name="Picture 2" descr="Powerpoi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5" name="TextBox 4"/>
          <p:cNvSpPr txBox="1"/>
          <p:nvPr/>
        </p:nvSpPr>
        <p:spPr>
          <a:xfrm>
            <a:off x="665018" y="1330036"/>
            <a:ext cx="10002982" cy="1015663"/>
          </a:xfrm>
          <a:prstGeom prst="rect">
            <a:avLst/>
          </a:prstGeom>
          <a:noFill/>
        </p:spPr>
        <p:txBody>
          <a:bodyPr wrap="square" rtlCol="0">
            <a:spAutoFit/>
          </a:bodyPr>
          <a:lstStyle/>
          <a:p>
            <a:pPr algn="ctr"/>
            <a:endParaRPr lang="en-GB" sz="6000" dirty="0"/>
          </a:p>
        </p:txBody>
      </p:sp>
      <p:sp>
        <p:nvSpPr>
          <p:cNvPr id="4" name="TextBox 3"/>
          <p:cNvSpPr txBox="1"/>
          <p:nvPr/>
        </p:nvSpPr>
        <p:spPr>
          <a:xfrm>
            <a:off x="0" y="1330036"/>
            <a:ext cx="12192000" cy="1200329"/>
          </a:xfrm>
          <a:prstGeom prst="rect">
            <a:avLst/>
          </a:prstGeom>
          <a:noFill/>
        </p:spPr>
        <p:txBody>
          <a:bodyPr wrap="square" rtlCol="0">
            <a:spAutoFit/>
          </a:bodyPr>
          <a:lstStyle/>
          <a:p>
            <a:pPr algn="ctr"/>
            <a:r>
              <a:rPr lang="en-GB" sz="3600" b="1" dirty="0">
                <a:latin typeface="Century Gothic" panose="020B0502020202020204" pitchFamily="34" charset="0"/>
              </a:rPr>
              <a:t>Building Resilience 2</a:t>
            </a:r>
          </a:p>
          <a:p>
            <a:pPr algn="ctr"/>
            <a:r>
              <a:rPr lang="en-GB" sz="3600" dirty="0">
                <a:latin typeface="Century Gothic" panose="020B0502020202020204" pitchFamily="34" charset="0"/>
              </a:rPr>
              <a:t>iCan manage my low mood</a:t>
            </a:r>
          </a:p>
        </p:txBody>
      </p:sp>
      <p:pic>
        <p:nvPicPr>
          <p:cNvPr id="6" name="Picture 2" descr="C:\Users\Jill\AppData\Local\Microsoft\Windows\Temporary Internet Files\Content.IE5\KY4DKD8C\spiral[1].gif"/>
          <p:cNvPicPr>
            <a:picLocks noChangeAspect="1" noChangeArrowheads="1"/>
          </p:cNvPicPr>
          <p:nvPr/>
        </p:nvPicPr>
        <p:blipFill>
          <a:blip r:embed="rId4"/>
          <a:srcRect/>
          <a:stretch>
            <a:fillRect/>
          </a:stretch>
        </p:blipFill>
        <p:spPr bwMode="auto">
          <a:xfrm>
            <a:off x="4327529" y="3375170"/>
            <a:ext cx="3000375" cy="2374583"/>
          </a:xfrm>
          <a:prstGeom prst="rect">
            <a:avLst/>
          </a:prstGeom>
          <a:noFill/>
        </p:spPr>
      </p:pic>
    </p:spTree>
    <p:extLst>
      <p:ext uri="{BB962C8B-B14F-4D97-AF65-F5344CB8AC3E}">
        <p14:creationId xmlns:p14="http://schemas.microsoft.com/office/powerpoint/2010/main" val="262966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1026" name="Picture 2" descr="Powerpoi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395200" cy="68580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5" name="TextBox 4"/>
          <p:cNvSpPr txBox="1"/>
          <p:nvPr/>
        </p:nvSpPr>
        <p:spPr>
          <a:xfrm>
            <a:off x="665018" y="1330036"/>
            <a:ext cx="10002982" cy="1015663"/>
          </a:xfrm>
          <a:prstGeom prst="rect">
            <a:avLst/>
          </a:prstGeom>
          <a:noFill/>
        </p:spPr>
        <p:txBody>
          <a:bodyPr wrap="square" rtlCol="0">
            <a:spAutoFit/>
          </a:bodyPr>
          <a:lstStyle/>
          <a:p>
            <a:pPr algn="ctr"/>
            <a:endParaRPr lang="en-GB" sz="6000" dirty="0">
              <a:solidFill>
                <a:prstClr val="black"/>
              </a:solidFill>
            </a:endParaRPr>
          </a:p>
        </p:txBody>
      </p:sp>
      <p:sp>
        <p:nvSpPr>
          <p:cNvPr id="4" name="TextBox 3"/>
          <p:cNvSpPr txBox="1"/>
          <p:nvPr/>
        </p:nvSpPr>
        <p:spPr>
          <a:xfrm>
            <a:off x="0" y="1762298"/>
            <a:ext cx="12192000" cy="3970318"/>
          </a:xfrm>
          <a:prstGeom prst="rect">
            <a:avLst/>
          </a:prstGeom>
          <a:noFill/>
        </p:spPr>
        <p:txBody>
          <a:bodyPr wrap="square" rtlCol="0">
            <a:spAutoFit/>
          </a:bodyPr>
          <a:lstStyle/>
          <a:p>
            <a:pPr algn="ctr"/>
            <a:r>
              <a:rPr lang="en-GB" sz="3600" b="1" dirty="0">
                <a:latin typeface="Century Gothic" panose="020B0502020202020204" pitchFamily="34" charset="0"/>
              </a:rPr>
              <a:t>What is Low Mood?</a:t>
            </a:r>
          </a:p>
          <a:p>
            <a:pPr algn="ctr"/>
            <a:endParaRPr lang="en-GB" sz="3600" dirty="0">
              <a:latin typeface="Century Gothic" panose="020B0502020202020204" pitchFamily="34" charset="0"/>
            </a:endParaRPr>
          </a:p>
          <a:p>
            <a:pPr algn="ctr"/>
            <a:endParaRPr lang="en-GB" sz="3600" dirty="0">
              <a:latin typeface="Century Gothic" panose="020B0502020202020204" pitchFamily="34" charset="0"/>
            </a:endParaRPr>
          </a:p>
          <a:p>
            <a:pPr algn="ctr"/>
            <a:endParaRPr lang="en-GB" sz="3600" dirty="0">
              <a:latin typeface="Century Gothic" panose="020B0502020202020204" pitchFamily="34" charset="0"/>
            </a:endParaRPr>
          </a:p>
          <a:p>
            <a:pPr algn="ctr"/>
            <a:endParaRPr lang="en-GB" sz="3600" dirty="0">
              <a:latin typeface="Century Gothic" panose="020B0502020202020204" pitchFamily="34" charset="0"/>
            </a:endParaRPr>
          </a:p>
          <a:p>
            <a:pPr algn="ctr"/>
            <a:endParaRPr lang="en-GB" sz="3600" dirty="0">
              <a:latin typeface="Century Gothic" panose="020B0502020202020204" pitchFamily="34" charset="0"/>
            </a:endParaRPr>
          </a:p>
          <a:p>
            <a:pPr algn="ctr"/>
            <a:endParaRPr lang="en-GB" sz="3600" dirty="0">
              <a:latin typeface="Century Gothic" panose="020B0502020202020204" pitchFamily="34" charset="0"/>
            </a:endParaRPr>
          </a:p>
        </p:txBody>
      </p:sp>
      <p:pic>
        <p:nvPicPr>
          <p:cNvPr id="2059" name="Picture 11" descr="C:\Users\Jill\AppData\Local\Microsoft\Windows\Temporary Internet Files\Content.IE5\KY4DKD8C\sad[1].png"/>
          <p:cNvPicPr>
            <a:picLocks noChangeAspect="1" noChangeArrowheads="1"/>
          </p:cNvPicPr>
          <p:nvPr/>
        </p:nvPicPr>
        <p:blipFill>
          <a:blip r:embed="rId4"/>
          <a:srcRect/>
          <a:stretch>
            <a:fillRect/>
          </a:stretch>
        </p:blipFill>
        <p:spPr bwMode="auto">
          <a:xfrm>
            <a:off x="4316068" y="2766668"/>
            <a:ext cx="2857899" cy="2857899"/>
          </a:xfrm>
          <a:prstGeom prst="rect">
            <a:avLst/>
          </a:prstGeom>
          <a:noFill/>
        </p:spPr>
      </p:pic>
      <p:pic>
        <p:nvPicPr>
          <p:cNvPr id="1028" name="Picture 4" descr="C:\Users\Jill\AppData\Local\Microsoft\Windows\Temporary Internet Files\Content.IE5\MURBBS5N\Depression%20Query[1].jpg"/>
          <p:cNvPicPr>
            <a:picLocks noChangeAspect="1" noChangeArrowheads="1"/>
          </p:cNvPicPr>
          <p:nvPr/>
        </p:nvPicPr>
        <p:blipFill>
          <a:blip r:embed="rId5"/>
          <a:srcRect/>
          <a:stretch>
            <a:fillRect/>
          </a:stretch>
        </p:blipFill>
        <p:spPr bwMode="auto">
          <a:xfrm>
            <a:off x="1426461" y="3300288"/>
            <a:ext cx="2887980" cy="2415540"/>
          </a:xfrm>
          <a:prstGeom prst="rect">
            <a:avLst/>
          </a:prstGeom>
          <a:noFill/>
        </p:spPr>
      </p:pic>
      <p:pic>
        <p:nvPicPr>
          <p:cNvPr id="1032" name="Picture 8" descr="C:\Users\Jill\AppData\Local\Microsoft\Windows\Temporary Internet Files\Content.IE5\2S0F48EX\watching-tv-and-depression[1].png"/>
          <p:cNvPicPr>
            <a:picLocks noChangeAspect="1" noChangeArrowheads="1"/>
          </p:cNvPicPr>
          <p:nvPr/>
        </p:nvPicPr>
        <p:blipFill>
          <a:blip r:embed="rId6"/>
          <a:srcRect/>
          <a:stretch>
            <a:fillRect/>
          </a:stretch>
        </p:blipFill>
        <p:spPr bwMode="auto">
          <a:xfrm>
            <a:off x="7900843" y="3347851"/>
            <a:ext cx="2444445" cy="2172064"/>
          </a:xfrm>
          <a:prstGeom prst="rect">
            <a:avLst/>
          </a:prstGeom>
          <a:noFill/>
        </p:spPr>
      </p:pic>
    </p:spTree>
    <p:extLst>
      <p:ext uri="{BB962C8B-B14F-4D97-AF65-F5344CB8AC3E}">
        <p14:creationId xmlns:p14="http://schemas.microsoft.com/office/powerpoint/2010/main" val="29708229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1026" name="Picture 2" descr="Powerpoi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071927" cy="68580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5" name="TextBox 4"/>
          <p:cNvSpPr txBox="1"/>
          <p:nvPr/>
        </p:nvSpPr>
        <p:spPr>
          <a:xfrm>
            <a:off x="665018" y="1330036"/>
            <a:ext cx="10002982" cy="1015663"/>
          </a:xfrm>
          <a:prstGeom prst="rect">
            <a:avLst/>
          </a:prstGeom>
          <a:noFill/>
        </p:spPr>
        <p:txBody>
          <a:bodyPr wrap="square" rtlCol="0">
            <a:spAutoFit/>
          </a:bodyPr>
          <a:lstStyle/>
          <a:p>
            <a:pPr algn="ctr"/>
            <a:endParaRPr lang="en-GB" sz="6000" dirty="0">
              <a:solidFill>
                <a:prstClr val="black"/>
              </a:solidFill>
            </a:endParaRPr>
          </a:p>
        </p:txBody>
      </p:sp>
      <p:sp>
        <p:nvSpPr>
          <p:cNvPr id="4" name="TextBox 3"/>
          <p:cNvSpPr txBox="1"/>
          <p:nvPr/>
        </p:nvSpPr>
        <p:spPr>
          <a:xfrm>
            <a:off x="241160" y="1145309"/>
            <a:ext cx="11581385" cy="4647426"/>
          </a:xfrm>
          <a:prstGeom prst="rect">
            <a:avLst/>
          </a:prstGeom>
          <a:noFill/>
        </p:spPr>
        <p:txBody>
          <a:bodyPr wrap="square" rtlCol="0">
            <a:spAutoFit/>
          </a:bodyPr>
          <a:lstStyle/>
          <a:p>
            <a:pPr algn="ctr"/>
            <a:r>
              <a:rPr lang="en-GB" sz="3600" b="1" dirty="0">
                <a:latin typeface="Century Gothic" panose="020B0502020202020204" pitchFamily="34" charset="0"/>
              </a:rPr>
              <a:t>Signs and symptoms</a:t>
            </a:r>
          </a:p>
          <a:p>
            <a:endParaRPr lang="en-GB" sz="3600" b="1" dirty="0">
              <a:latin typeface="Century Gothic" panose="020B0502020202020204" pitchFamily="34" charset="0"/>
            </a:endParaRPr>
          </a:p>
          <a:p>
            <a:pPr marL="457200" indent="-457200">
              <a:buFont typeface="Arial" panose="020B0604020202020204" pitchFamily="34" charset="0"/>
              <a:buChar char="•"/>
            </a:pPr>
            <a:r>
              <a:rPr lang="en-GB" sz="2800" dirty="0">
                <a:latin typeface="Century Gothic" panose="020B0502020202020204" pitchFamily="34" charset="0"/>
              </a:rPr>
              <a:t>Loss of focus/ concentration/ motivation.</a:t>
            </a:r>
          </a:p>
          <a:p>
            <a:pPr marL="457200" indent="-457200">
              <a:buFont typeface="Arial" panose="020B0604020202020204" pitchFamily="34" charset="0"/>
              <a:buChar char="•"/>
            </a:pPr>
            <a:r>
              <a:rPr lang="en-GB" sz="2800" dirty="0">
                <a:latin typeface="Century Gothic" panose="020B0502020202020204" pitchFamily="34" charset="0"/>
              </a:rPr>
              <a:t>Difficulty in getting up in the morning.</a:t>
            </a:r>
          </a:p>
          <a:p>
            <a:pPr marL="457200" indent="-457200">
              <a:buFont typeface="Arial" panose="020B0604020202020204" pitchFamily="34" charset="0"/>
              <a:buChar char="•"/>
            </a:pPr>
            <a:r>
              <a:rPr lang="en-GB" sz="2800" dirty="0">
                <a:latin typeface="Century Gothic" panose="020B0502020202020204" pitchFamily="34" charset="0"/>
              </a:rPr>
              <a:t>Sleep problems.</a:t>
            </a:r>
          </a:p>
          <a:p>
            <a:pPr marL="457200" indent="-457200">
              <a:buFont typeface="Arial" panose="020B0604020202020204" pitchFamily="34" charset="0"/>
              <a:buChar char="•"/>
            </a:pPr>
            <a:r>
              <a:rPr lang="en-GB" sz="2800" dirty="0">
                <a:latin typeface="Century Gothic" panose="020B0502020202020204" pitchFamily="34" charset="0"/>
              </a:rPr>
              <a:t>Seeing no point in anything.</a:t>
            </a:r>
          </a:p>
          <a:p>
            <a:pPr marL="457200" indent="-457200">
              <a:buFont typeface="Arial" panose="020B0604020202020204" pitchFamily="34" charset="0"/>
              <a:buChar char="•"/>
            </a:pPr>
            <a:r>
              <a:rPr lang="en-GB" sz="2800" dirty="0">
                <a:latin typeface="Century Gothic" panose="020B0502020202020204" pitchFamily="34" charset="0"/>
              </a:rPr>
              <a:t>Feelings of worthlessness.</a:t>
            </a:r>
          </a:p>
          <a:p>
            <a:pPr marL="457200" indent="-457200">
              <a:buFont typeface="Arial" panose="020B0604020202020204" pitchFamily="34" charset="0"/>
              <a:buChar char="•"/>
            </a:pPr>
            <a:r>
              <a:rPr lang="en-GB" sz="2800" dirty="0">
                <a:latin typeface="Century Gothic" panose="020B0502020202020204" pitchFamily="34" charset="0"/>
              </a:rPr>
              <a:t>Tearfulness.</a:t>
            </a:r>
          </a:p>
          <a:p>
            <a:pPr marL="457200" indent="-457200">
              <a:buFont typeface="Arial" panose="020B0604020202020204" pitchFamily="34" charset="0"/>
              <a:buChar char="•"/>
            </a:pPr>
            <a:r>
              <a:rPr lang="en-GB" sz="2800" dirty="0">
                <a:latin typeface="Century Gothic" panose="020B0502020202020204" pitchFamily="34" charset="0"/>
              </a:rPr>
              <a:t>Loss of appetite - or comfort eating.</a:t>
            </a:r>
          </a:p>
          <a:p>
            <a:pPr marL="457200" indent="-457200">
              <a:buFont typeface="Arial" panose="020B0604020202020204" pitchFamily="34" charset="0"/>
              <a:buChar char="•"/>
            </a:pPr>
            <a:r>
              <a:rPr lang="en-GB" sz="2800" dirty="0">
                <a:latin typeface="Century Gothic" panose="020B0502020202020204" pitchFamily="34" charset="0"/>
              </a:rPr>
              <a:t>Withdrawing from usual activities, hobbies, friendships.</a:t>
            </a:r>
          </a:p>
        </p:txBody>
      </p:sp>
      <p:pic>
        <p:nvPicPr>
          <p:cNvPr id="3088" name="Picture 16" descr="C:\Users\Jill\AppData\Local\Microsoft\Windows\Temporary Internet Files\Content.IE5\NQ1MJ55T\unhappy_employee1[1].jpg"/>
          <p:cNvPicPr>
            <a:picLocks noChangeAspect="1" noChangeArrowheads="1"/>
          </p:cNvPicPr>
          <p:nvPr/>
        </p:nvPicPr>
        <p:blipFill>
          <a:blip r:embed="rId4"/>
          <a:srcRect/>
          <a:stretch>
            <a:fillRect/>
          </a:stretch>
        </p:blipFill>
        <p:spPr bwMode="auto">
          <a:xfrm>
            <a:off x="9422245" y="2019991"/>
            <a:ext cx="2159000" cy="1432560"/>
          </a:xfrm>
          <a:prstGeom prst="rect">
            <a:avLst/>
          </a:prstGeom>
          <a:noFill/>
        </p:spPr>
      </p:pic>
      <p:pic>
        <p:nvPicPr>
          <p:cNvPr id="3089" name="Picture 17" descr="C:\Users\Jill\AppData\Local\Microsoft\Windows\Temporary Internet Files\Content.IE5\2S0F48EX\insonia[1].jpg"/>
          <p:cNvPicPr>
            <a:picLocks noChangeAspect="1" noChangeArrowheads="1"/>
          </p:cNvPicPr>
          <p:nvPr/>
        </p:nvPicPr>
        <p:blipFill>
          <a:blip r:embed="rId5" cstate="print"/>
          <a:srcRect/>
          <a:stretch>
            <a:fillRect/>
          </a:stretch>
        </p:blipFill>
        <p:spPr bwMode="auto">
          <a:xfrm>
            <a:off x="7208982" y="3508663"/>
            <a:ext cx="1981200" cy="1409700"/>
          </a:xfrm>
          <a:prstGeom prst="rect">
            <a:avLst/>
          </a:prstGeom>
          <a:noFill/>
        </p:spPr>
      </p:pic>
    </p:spTree>
    <p:extLst>
      <p:ext uri="{BB962C8B-B14F-4D97-AF65-F5344CB8AC3E}">
        <p14:creationId xmlns:p14="http://schemas.microsoft.com/office/powerpoint/2010/main" val="7280654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1026" name="Picture 2" descr="Powerpoi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016508" cy="68580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5" name="TextBox 4"/>
          <p:cNvSpPr txBox="1"/>
          <p:nvPr/>
        </p:nvSpPr>
        <p:spPr>
          <a:xfrm>
            <a:off x="665018" y="1330036"/>
            <a:ext cx="10002982" cy="1015663"/>
          </a:xfrm>
          <a:prstGeom prst="rect">
            <a:avLst/>
          </a:prstGeom>
          <a:noFill/>
        </p:spPr>
        <p:txBody>
          <a:bodyPr wrap="square" rtlCol="0">
            <a:spAutoFit/>
          </a:bodyPr>
          <a:lstStyle/>
          <a:p>
            <a:pPr algn="ctr"/>
            <a:endParaRPr lang="en-GB" sz="6000" dirty="0">
              <a:solidFill>
                <a:prstClr val="black"/>
              </a:solidFill>
            </a:endParaRPr>
          </a:p>
        </p:txBody>
      </p:sp>
      <p:sp>
        <p:nvSpPr>
          <p:cNvPr id="4" name="TextBox 3"/>
          <p:cNvSpPr txBox="1"/>
          <p:nvPr/>
        </p:nvSpPr>
        <p:spPr>
          <a:xfrm>
            <a:off x="321547" y="1017274"/>
            <a:ext cx="11302894" cy="4770537"/>
          </a:xfrm>
          <a:prstGeom prst="rect">
            <a:avLst/>
          </a:prstGeom>
          <a:noFill/>
        </p:spPr>
        <p:txBody>
          <a:bodyPr wrap="square" rtlCol="0">
            <a:spAutoFit/>
          </a:bodyPr>
          <a:lstStyle/>
          <a:p>
            <a:pPr algn="ctr"/>
            <a:r>
              <a:rPr lang="en-GB" sz="3600" b="1" dirty="0">
                <a:latin typeface="Century Gothic" panose="020B0502020202020204" pitchFamily="34" charset="0"/>
              </a:rPr>
              <a:t>What can cause low mood?</a:t>
            </a:r>
          </a:p>
          <a:p>
            <a:endParaRPr lang="en-GB" dirty="0">
              <a:latin typeface="Century Gothic" panose="020B0502020202020204" pitchFamily="34" charset="0"/>
            </a:endParaRPr>
          </a:p>
          <a:p>
            <a:r>
              <a:rPr lang="en-GB" sz="2400" dirty="0">
                <a:latin typeface="Century Gothic" panose="020B0502020202020204" pitchFamily="34" charset="0"/>
              </a:rPr>
              <a:t>No one cause-</a:t>
            </a:r>
          </a:p>
          <a:p>
            <a:endParaRPr lang="en-GB" sz="2000" dirty="0">
              <a:latin typeface="Century Gothic" panose="020B0502020202020204" pitchFamily="34" charset="0"/>
            </a:endParaRPr>
          </a:p>
          <a:p>
            <a:pPr>
              <a:buFont typeface="Arial" pitchFamily="34" charset="0"/>
              <a:buChar char="•"/>
            </a:pPr>
            <a:r>
              <a:rPr lang="en-GB" sz="2000" dirty="0">
                <a:latin typeface="Century Gothic" panose="020B0502020202020204" pitchFamily="34" charset="0"/>
              </a:rPr>
              <a:t> A reaction to loss (not just bereavement)? </a:t>
            </a:r>
          </a:p>
          <a:p>
            <a:pPr>
              <a:buFont typeface="Arial" pitchFamily="34" charset="0"/>
              <a:buChar char="•"/>
            </a:pPr>
            <a:r>
              <a:rPr lang="en-GB" sz="2000" dirty="0">
                <a:latin typeface="Century Gothic" panose="020B0502020202020204" pitchFamily="34" charset="0"/>
              </a:rPr>
              <a:t> Anger turned inwards?</a:t>
            </a:r>
          </a:p>
          <a:p>
            <a:pPr>
              <a:buFont typeface="Arial" pitchFamily="34" charset="0"/>
              <a:buChar char="•"/>
            </a:pPr>
            <a:r>
              <a:rPr lang="en-GB" sz="2000" dirty="0">
                <a:latin typeface="Century Gothic" panose="020B0502020202020204" pitchFamily="34" charset="0"/>
              </a:rPr>
              <a:t> Cycle of negative thinking?</a:t>
            </a:r>
          </a:p>
          <a:p>
            <a:pPr>
              <a:buFont typeface="Arial" pitchFamily="34" charset="0"/>
              <a:buChar char="•"/>
            </a:pPr>
            <a:r>
              <a:rPr lang="en-GB" sz="2000" dirty="0">
                <a:latin typeface="Century Gothic" panose="020B0502020202020204" pitchFamily="34" charset="0"/>
              </a:rPr>
              <a:t> A chemical change in the brain?</a:t>
            </a:r>
          </a:p>
          <a:p>
            <a:pPr>
              <a:buFont typeface="Arial" pitchFamily="34" charset="0"/>
              <a:buChar char="•"/>
            </a:pPr>
            <a:endParaRPr lang="en-GB" dirty="0">
              <a:latin typeface="Century Gothic" panose="020B0502020202020204" pitchFamily="34" charset="0"/>
            </a:endParaRPr>
          </a:p>
          <a:p>
            <a:endParaRPr lang="en-GB" dirty="0">
              <a:latin typeface="Century Gothic" panose="020B0502020202020204" pitchFamily="34" charset="0"/>
            </a:endParaRPr>
          </a:p>
          <a:p>
            <a:endParaRPr lang="en-GB" dirty="0">
              <a:latin typeface="Century Gothic" panose="020B0502020202020204" pitchFamily="34" charset="0"/>
            </a:endParaRPr>
          </a:p>
          <a:p>
            <a:pPr>
              <a:buFont typeface="Arial" pitchFamily="34" charset="0"/>
              <a:buChar char="•"/>
            </a:pPr>
            <a:endParaRPr lang="en-GB" dirty="0">
              <a:latin typeface="Century Gothic" panose="020B0502020202020204" pitchFamily="34" charset="0"/>
            </a:endParaRPr>
          </a:p>
          <a:p>
            <a:endParaRPr lang="en-GB" dirty="0">
              <a:latin typeface="Century Gothic" panose="020B0502020202020204" pitchFamily="34" charset="0"/>
            </a:endParaRPr>
          </a:p>
          <a:p>
            <a:pPr>
              <a:buFont typeface="Arial" pitchFamily="34" charset="0"/>
              <a:buChar char="•"/>
            </a:pPr>
            <a:endParaRPr lang="en-GB" dirty="0">
              <a:latin typeface="Century Gothic" panose="020B0502020202020204" pitchFamily="34" charset="0"/>
            </a:endParaRPr>
          </a:p>
          <a:p>
            <a:endParaRPr lang="en-GB" dirty="0">
              <a:latin typeface="Century Gothic" panose="020B0502020202020204" pitchFamily="34" charset="0"/>
            </a:endParaRPr>
          </a:p>
        </p:txBody>
      </p:sp>
      <p:pic>
        <p:nvPicPr>
          <p:cNvPr id="1035" name="Picture 11" descr="C:\Users\Jill\AppData\Local\Microsoft\Windows\Temporary Internet Files\Content.IE5\NQN614TG\brain-chemicals[1].jpg"/>
          <p:cNvPicPr>
            <a:picLocks noChangeAspect="1" noChangeArrowheads="1"/>
          </p:cNvPicPr>
          <p:nvPr/>
        </p:nvPicPr>
        <p:blipFill>
          <a:blip r:embed="rId4"/>
          <a:srcRect b="20787"/>
          <a:stretch>
            <a:fillRect/>
          </a:stretch>
        </p:blipFill>
        <p:spPr bwMode="auto">
          <a:xfrm>
            <a:off x="1434539" y="4100944"/>
            <a:ext cx="1743075" cy="1840989"/>
          </a:xfrm>
          <a:prstGeom prst="rect">
            <a:avLst/>
          </a:prstGeom>
          <a:noFill/>
        </p:spPr>
      </p:pic>
      <p:pic>
        <p:nvPicPr>
          <p:cNvPr id="1044" name="Picture 20" descr="C:\Users\Jill\AppData\Local\Microsoft\Windows\Temporary Internet Files\Content.IE5\2S0F48EX\9485a2b61cbef24873b891a74100a8c0[1].jpg"/>
          <p:cNvPicPr>
            <a:picLocks noChangeAspect="1" noChangeArrowheads="1"/>
          </p:cNvPicPr>
          <p:nvPr/>
        </p:nvPicPr>
        <p:blipFill>
          <a:blip r:embed="rId5" cstate="print"/>
          <a:srcRect/>
          <a:stretch>
            <a:fillRect/>
          </a:stretch>
        </p:blipFill>
        <p:spPr bwMode="auto">
          <a:xfrm>
            <a:off x="7565408" y="2336825"/>
            <a:ext cx="3390900" cy="3093720"/>
          </a:xfrm>
          <a:prstGeom prst="rect">
            <a:avLst/>
          </a:prstGeom>
          <a:noFill/>
        </p:spPr>
      </p:pic>
      <p:pic>
        <p:nvPicPr>
          <p:cNvPr id="1045" name="Picture 21" descr="C:\Users\Jill\AppData\Local\Microsoft\Windows\Temporary Internet Files\Content.IE5\NQN614TG\Broken-Heart[1].png"/>
          <p:cNvPicPr>
            <a:picLocks noChangeAspect="1" noChangeArrowheads="1"/>
          </p:cNvPicPr>
          <p:nvPr/>
        </p:nvPicPr>
        <p:blipFill>
          <a:blip r:embed="rId6" cstate="print"/>
          <a:srcRect/>
          <a:stretch>
            <a:fillRect/>
          </a:stretch>
        </p:blipFill>
        <p:spPr bwMode="auto">
          <a:xfrm>
            <a:off x="5241801" y="3463641"/>
            <a:ext cx="1440508" cy="2330413"/>
          </a:xfrm>
          <a:prstGeom prst="rect">
            <a:avLst/>
          </a:prstGeom>
          <a:noFill/>
        </p:spPr>
      </p:pic>
    </p:spTree>
    <p:extLst>
      <p:ext uri="{BB962C8B-B14F-4D97-AF65-F5344CB8AC3E}">
        <p14:creationId xmlns:p14="http://schemas.microsoft.com/office/powerpoint/2010/main" val="29233122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1026" name="Picture 2" descr="Powerpoi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5" name="TextBox 4"/>
          <p:cNvSpPr txBox="1"/>
          <p:nvPr/>
        </p:nvSpPr>
        <p:spPr>
          <a:xfrm>
            <a:off x="665018" y="1330036"/>
            <a:ext cx="10002982" cy="1015663"/>
          </a:xfrm>
          <a:prstGeom prst="rect">
            <a:avLst/>
          </a:prstGeom>
          <a:noFill/>
        </p:spPr>
        <p:txBody>
          <a:bodyPr wrap="square" rtlCol="0">
            <a:spAutoFit/>
          </a:bodyPr>
          <a:lstStyle/>
          <a:p>
            <a:pPr algn="ctr"/>
            <a:endParaRPr lang="en-GB" sz="6000" dirty="0">
              <a:solidFill>
                <a:prstClr val="black"/>
              </a:solidFill>
            </a:endParaRPr>
          </a:p>
        </p:txBody>
      </p:sp>
      <p:sp>
        <p:nvSpPr>
          <p:cNvPr id="8" name="TextBox 7"/>
          <p:cNvSpPr txBox="1"/>
          <p:nvPr/>
        </p:nvSpPr>
        <p:spPr>
          <a:xfrm>
            <a:off x="277091" y="947651"/>
            <a:ext cx="10631054" cy="9294852"/>
          </a:xfrm>
          <a:prstGeom prst="rect">
            <a:avLst/>
          </a:prstGeom>
          <a:noFill/>
        </p:spPr>
        <p:txBody>
          <a:bodyPr wrap="square" rtlCol="0">
            <a:spAutoFit/>
          </a:bodyPr>
          <a:lstStyle/>
          <a:p>
            <a:pPr algn="ctr"/>
            <a:r>
              <a:rPr lang="en-GB" sz="3600" b="1" dirty="0">
                <a:latin typeface="Century Gothic" panose="020B0502020202020204" pitchFamily="34" charset="0"/>
              </a:rPr>
              <a:t>The Downward Spiral of low mood</a:t>
            </a:r>
          </a:p>
          <a:p>
            <a:endParaRPr lang="en-GB" dirty="0">
              <a:latin typeface="Century Gothic" panose="020B0502020202020204" pitchFamily="34" charset="0"/>
            </a:endParaRPr>
          </a:p>
          <a:p>
            <a:endParaRPr lang="en-GB" dirty="0">
              <a:latin typeface="Century Gothic" panose="020B0502020202020204" pitchFamily="34" charset="0"/>
            </a:endParaRPr>
          </a:p>
          <a:p>
            <a:endParaRPr lang="en-GB" dirty="0">
              <a:latin typeface="Century Gothic" panose="020B0502020202020204" pitchFamily="34" charset="0"/>
            </a:endParaRPr>
          </a:p>
          <a:p>
            <a:endParaRPr lang="en-GB" dirty="0">
              <a:latin typeface="Century Gothic" panose="020B0502020202020204" pitchFamily="34" charset="0"/>
            </a:endParaRPr>
          </a:p>
          <a:p>
            <a:endParaRPr lang="en-GB" dirty="0">
              <a:latin typeface="Century Gothic" panose="020B0502020202020204" pitchFamily="34" charset="0"/>
            </a:endParaRPr>
          </a:p>
          <a:p>
            <a:endParaRPr lang="en-GB" dirty="0">
              <a:latin typeface="Century Gothic" panose="020B0502020202020204" pitchFamily="34" charset="0"/>
            </a:endParaRPr>
          </a:p>
          <a:p>
            <a:endParaRPr lang="en-GB" dirty="0">
              <a:latin typeface="Century Gothic" panose="020B0502020202020204" pitchFamily="34" charset="0"/>
            </a:endParaRPr>
          </a:p>
          <a:p>
            <a:endParaRPr lang="en-GB" dirty="0">
              <a:latin typeface="Century Gothic" panose="020B0502020202020204" pitchFamily="34" charset="0"/>
            </a:endParaRPr>
          </a:p>
          <a:p>
            <a:endParaRPr lang="en-GB" dirty="0">
              <a:latin typeface="Century Gothic" panose="020B0502020202020204" pitchFamily="34" charset="0"/>
            </a:endParaRPr>
          </a:p>
          <a:p>
            <a:endParaRPr lang="en-GB" dirty="0">
              <a:latin typeface="Century Gothic" panose="020B0502020202020204" pitchFamily="34" charset="0"/>
            </a:endParaRPr>
          </a:p>
          <a:p>
            <a:endParaRPr lang="en-GB" dirty="0">
              <a:latin typeface="Century Gothic" panose="020B0502020202020204" pitchFamily="34" charset="0"/>
            </a:endParaRPr>
          </a:p>
          <a:p>
            <a:endParaRPr lang="en-GB" sz="1600" dirty="0">
              <a:latin typeface="Century Gothic" panose="020B0502020202020204" pitchFamily="34" charset="0"/>
            </a:endParaRPr>
          </a:p>
          <a:p>
            <a:endParaRPr lang="en-GB" sz="1600" dirty="0">
              <a:latin typeface="Century Gothic" panose="020B0502020202020204" pitchFamily="34" charset="0"/>
            </a:endParaRPr>
          </a:p>
          <a:p>
            <a:endParaRPr lang="en-GB" sz="1600" dirty="0">
              <a:latin typeface="Century Gothic" panose="020B0502020202020204" pitchFamily="34" charset="0"/>
            </a:endParaRPr>
          </a:p>
          <a:p>
            <a:endParaRPr lang="en-GB" sz="1600" dirty="0">
              <a:latin typeface="Century Gothic" panose="020B0502020202020204" pitchFamily="34" charset="0"/>
            </a:endParaRPr>
          </a:p>
          <a:p>
            <a:r>
              <a:rPr lang="en-GB" sz="1600" dirty="0">
                <a:latin typeface="Century Gothic" panose="020B0502020202020204" pitchFamily="34" charset="0"/>
              </a:rPr>
              <a:t>(Ester &amp; Graham Hicks 2010)</a:t>
            </a:r>
          </a:p>
          <a:p>
            <a:pPr algn="ctr"/>
            <a:endParaRPr lang="en-GB" sz="4000" b="1" dirty="0">
              <a:latin typeface="Century Gothic" panose="020B0502020202020204" pitchFamily="34" charset="0"/>
            </a:endParaRPr>
          </a:p>
          <a:p>
            <a:pPr algn="ctr"/>
            <a:endParaRPr lang="en-GB" sz="4000" b="1" dirty="0">
              <a:latin typeface="Century Gothic" panose="020B0502020202020204" pitchFamily="34" charset="0"/>
            </a:endParaRPr>
          </a:p>
          <a:p>
            <a:pPr algn="ctr"/>
            <a:endParaRPr lang="en-GB" sz="4000" b="1" dirty="0">
              <a:latin typeface="Century Gothic" panose="020B0502020202020204" pitchFamily="34" charset="0"/>
            </a:endParaRPr>
          </a:p>
          <a:p>
            <a:pPr algn="ctr"/>
            <a:endParaRPr lang="en-GB" sz="4000" b="1" dirty="0">
              <a:latin typeface="Century Gothic" panose="020B0502020202020204" pitchFamily="34" charset="0"/>
            </a:endParaRPr>
          </a:p>
          <a:p>
            <a:pPr algn="ctr"/>
            <a:endParaRPr lang="en-GB" sz="4000" b="1" dirty="0">
              <a:latin typeface="Century Gothic" panose="020B0502020202020204" pitchFamily="34" charset="0"/>
            </a:endParaRPr>
          </a:p>
          <a:p>
            <a:pPr algn="ctr"/>
            <a:endParaRPr lang="en-GB" sz="4000" b="1" dirty="0">
              <a:latin typeface="Century Gothic" panose="020B0502020202020204" pitchFamily="34" charset="0"/>
            </a:endParaRPr>
          </a:p>
          <a:p>
            <a:pPr algn="ctr"/>
            <a:endParaRPr lang="en-GB" sz="4000" b="1" dirty="0">
              <a:latin typeface="Century Gothic" panose="020B0502020202020204" pitchFamily="34" charset="0"/>
            </a:endParaRPr>
          </a:p>
        </p:txBody>
      </p:sp>
      <p:pic>
        <p:nvPicPr>
          <p:cNvPr id="2051" name="Picture 3" descr="C:\Users\Jill\AppData\Local\Microsoft\Windows\Temporary Internet Files\Content.IE5\2S0F48EX\800px-Emotional_guidance_scale[1].jpg"/>
          <p:cNvPicPr preferRelativeResize="0">
            <a:picLocks noChangeArrowheads="1"/>
          </p:cNvPicPr>
          <p:nvPr/>
        </p:nvPicPr>
        <p:blipFill>
          <a:blip r:embed="rId4"/>
          <a:srcRect l="45000" t="9174"/>
          <a:stretch>
            <a:fillRect/>
          </a:stretch>
        </p:blipFill>
        <p:spPr bwMode="auto">
          <a:xfrm>
            <a:off x="3552551" y="1659473"/>
            <a:ext cx="4067955" cy="4140963"/>
          </a:xfrm>
          <a:prstGeom prst="rect">
            <a:avLst/>
          </a:prstGeom>
          <a:noFill/>
        </p:spPr>
      </p:pic>
    </p:spTree>
    <p:extLst>
      <p:ext uri="{BB962C8B-B14F-4D97-AF65-F5344CB8AC3E}">
        <p14:creationId xmlns:p14="http://schemas.microsoft.com/office/powerpoint/2010/main" val="8524216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GB"/>
          </a:p>
        </p:txBody>
      </p:sp>
      <p:sp>
        <p:nvSpPr>
          <p:cNvPr id="8" name="Content Placeholder 7"/>
          <p:cNvSpPr>
            <a:spLocks noGrp="1"/>
          </p:cNvSpPr>
          <p:nvPr>
            <p:ph idx="1"/>
          </p:nvPr>
        </p:nvSpPr>
        <p:spPr/>
        <p:txBody>
          <a:bodyPr/>
          <a:lstStyle/>
          <a:p>
            <a:endParaRPr lang="en-GB"/>
          </a:p>
        </p:txBody>
      </p:sp>
      <p:pic>
        <p:nvPicPr>
          <p:cNvPr id="1026" name="Picture 2" descr="Powerpoi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10" y="0"/>
            <a:ext cx="12192000" cy="68580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5" name="TextBox 4"/>
          <p:cNvSpPr txBox="1"/>
          <p:nvPr/>
        </p:nvSpPr>
        <p:spPr>
          <a:xfrm>
            <a:off x="725308" y="1027906"/>
            <a:ext cx="10002982" cy="8402300"/>
          </a:xfrm>
          <a:prstGeom prst="rect">
            <a:avLst/>
          </a:prstGeom>
          <a:noFill/>
        </p:spPr>
        <p:txBody>
          <a:bodyPr wrap="square" rtlCol="0">
            <a:spAutoFit/>
          </a:bodyPr>
          <a:lstStyle/>
          <a:p>
            <a:r>
              <a:rPr lang="en-GB" sz="6000" dirty="0">
                <a:solidFill>
                  <a:prstClr val="black"/>
                </a:solidFill>
                <a:latin typeface="Century Gothic" panose="020B0502020202020204" pitchFamily="34" charset="0"/>
              </a:rPr>
              <a:t>5 key areas:</a:t>
            </a:r>
          </a:p>
          <a:p>
            <a:pPr algn="ctr"/>
            <a:endParaRPr lang="en-GB" sz="6000" dirty="0">
              <a:solidFill>
                <a:prstClr val="black"/>
              </a:solidFill>
              <a:latin typeface="Century Gothic" panose="020B0502020202020204" pitchFamily="34" charset="0"/>
            </a:endParaRPr>
          </a:p>
          <a:p>
            <a:pPr marL="285750" indent="-285750">
              <a:buFont typeface="Arial" panose="020B0604020202020204" pitchFamily="34" charset="0"/>
              <a:buChar char="•"/>
            </a:pPr>
            <a:r>
              <a:rPr lang="en-GB" sz="3200" dirty="0">
                <a:solidFill>
                  <a:prstClr val="black"/>
                </a:solidFill>
                <a:latin typeface="Century Gothic" panose="020B0502020202020204" pitchFamily="34" charset="0"/>
              </a:rPr>
              <a:t>People and events around us</a:t>
            </a:r>
          </a:p>
          <a:p>
            <a:pPr marL="285750" indent="-285750">
              <a:buFont typeface="Arial" panose="020B0604020202020204" pitchFamily="34" charset="0"/>
              <a:buChar char="•"/>
            </a:pPr>
            <a:r>
              <a:rPr lang="en-GB" sz="3200" dirty="0">
                <a:solidFill>
                  <a:prstClr val="black"/>
                </a:solidFill>
                <a:latin typeface="Century Gothic" panose="020B0502020202020204" pitchFamily="34" charset="0"/>
              </a:rPr>
              <a:t>Critical/unhelpful thoughts</a:t>
            </a:r>
          </a:p>
          <a:p>
            <a:pPr marL="285750" indent="-285750">
              <a:buFont typeface="Arial" panose="020B0604020202020204" pitchFamily="34" charset="0"/>
              <a:buChar char="•"/>
            </a:pPr>
            <a:r>
              <a:rPr lang="en-GB" sz="3200" dirty="0">
                <a:solidFill>
                  <a:prstClr val="black"/>
                </a:solidFill>
                <a:latin typeface="Century Gothic" panose="020B0502020202020204" pitchFamily="34" charset="0"/>
              </a:rPr>
              <a:t>Altered feelings</a:t>
            </a:r>
          </a:p>
          <a:p>
            <a:pPr marL="285750" indent="-285750">
              <a:buFont typeface="Arial" panose="020B0604020202020204" pitchFamily="34" charset="0"/>
              <a:buChar char="•"/>
            </a:pPr>
            <a:r>
              <a:rPr lang="en-GB" sz="3200" dirty="0">
                <a:solidFill>
                  <a:prstClr val="black"/>
                </a:solidFill>
                <a:latin typeface="Century Gothic" panose="020B0502020202020204" pitchFamily="34" charset="0"/>
              </a:rPr>
              <a:t>Physical feelings</a:t>
            </a:r>
          </a:p>
          <a:p>
            <a:pPr marL="285750" indent="-285750">
              <a:buFont typeface="Arial" panose="020B0604020202020204" pitchFamily="34" charset="0"/>
              <a:buChar char="•"/>
            </a:pPr>
            <a:r>
              <a:rPr lang="en-GB" sz="3200" dirty="0">
                <a:solidFill>
                  <a:prstClr val="black"/>
                </a:solidFill>
                <a:latin typeface="Century Gothic" panose="020B0502020202020204" pitchFamily="34" charset="0"/>
              </a:rPr>
              <a:t>Behaviour and activity levels</a:t>
            </a:r>
          </a:p>
          <a:p>
            <a:pPr algn="ctr"/>
            <a:endParaRPr lang="en-GB" sz="6000" dirty="0">
              <a:solidFill>
                <a:prstClr val="black"/>
              </a:solidFill>
            </a:endParaRPr>
          </a:p>
          <a:p>
            <a:pPr algn="ctr"/>
            <a:endParaRPr lang="en-GB" sz="6000" dirty="0">
              <a:solidFill>
                <a:prstClr val="black"/>
              </a:solidFill>
            </a:endParaRPr>
          </a:p>
          <a:p>
            <a:pPr algn="ctr"/>
            <a:endParaRPr lang="en-GB" sz="6000" dirty="0">
              <a:solidFill>
                <a:prstClr val="black"/>
              </a:solidFill>
            </a:endParaRPr>
          </a:p>
          <a:p>
            <a:pPr algn="ctr"/>
            <a:endParaRPr lang="en-GB" sz="6000" dirty="0">
              <a:solidFill>
                <a:prstClr val="black"/>
              </a:solidFill>
            </a:endParaRPr>
          </a:p>
        </p:txBody>
      </p:sp>
    </p:spTree>
    <p:extLst>
      <p:ext uri="{BB962C8B-B14F-4D97-AF65-F5344CB8AC3E}">
        <p14:creationId xmlns:p14="http://schemas.microsoft.com/office/powerpoint/2010/main" val="30337114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1026" name="Picture 2" descr="Powerpoi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4" name="Rectangle 3"/>
          <p:cNvSpPr/>
          <p:nvPr/>
        </p:nvSpPr>
        <p:spPr>
          <a:xfrm>
            <a:off x="4059609" y="3244334"/>
            <a:ext cx="184731" cy="369332"/>
          </a:xfrm>
          <a:prstGeom prst="rect">
            <a:avLst/>
          </a:prstGeom>
        </p:spPr>
        <p:txBody>
          <a:bodyPr wrap="none">
            <a:spAutoFit/>
          </a:bodyPr>
          <a:lstStyle/>
          <a:p>
            <a:endParaRPr lang="en-GB" dirty="0"/>
          </a:p>
        </p:txBody>
      </p:sp>
      <p:pic>
        <p:nvPicPr>
          <p:cNvPr id="5" name="XiCrniLQGYc"/>
          <p:cNvPicPr>
            <a:picLocks noRot="1" noChangeAspect="1"/>
          </p:cNvPicPr>
          <p:nvPr>
            <a:videoFile r:link="rId1"/>
          </p:nvPr>
        </p:nvPicPr>
        <p:blipFill>
          <a:blip r:embed="rId4"/>
          <a:stretch>
            <a:fillRect/>
          </a:stretch>
        </p:blipFill>
        <p:spPr>
          <a:xfrm>
            <a:off x="1796902" y="1149645"/>
            <a:ext cx="7692065" cy="4326787"/>
          </a:xfrm>
          <a:prstGeom prst="rect">
            <a:avLst/>
          </a:prstGeom>
        </p:spPr>
      </p:pic>
    </p:spTree>
    <p:extLst>
      <p:ext uri="{BB962C8B-B14F-4D97-AF65-F5344CB8AC3E}">
        <p14:creationId xmlns:p14="http://schemas.microsoft.com/office/powerpoint/2010/main" val="20777016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1026" name="Picture 2" descr="Powerpoi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0386"/>
            <a:ext cx="12192000" cy="68580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5" name="TextBox 4"/>
          <p:cNvSpPr txBox="1"/>
          <p:nvPr/>
        </p:nvSpPr>
        <p:spPr>
          <a:xfrm>
            <a:off x="665018" y="1330036"/>
            <a:ext cx="10002982" cy="1015663"/>
          </a:xfrm>
          <a:prstGeom prst="rect">
            <a:avLst/>
          </a:prstGeom>
          <a:noFill/>
        </p:spPr>
        <p:txBody>
          <a:bodyPr wrap="square" rtlCol="0">
            <a:spAutoFit/>
          </a:bodyPr>
          <a:lstStyle/>
          <a:p>
            <a:pPr algn="ctr"/>
            <a:endParaRPr lang="en-GB" sz="6000" dirty="0">
              <a:solidFill>
                <a:prstClr val="black"/>
              </a:solidFill>
            </a:endParaRPr>
          </a:p>
        </p:txBody>
      </p:sp>
      <p:sp>
        <p:nvSpPr>
          <p:cNvPr id="4" name="TextBox 3"/>
          <p:cNvSpPr txBox="1"/>
          <p:nvPr/>
        </p:nvSpPr>
        <p:spPr>
          <a:xfrm>
            <a:off x="246132" y="809977"/>
            <a:ext cx="11480293" cy="7632859"/>
          </a:xfrm>
          <a:prstGeom prst="rect">
            <a:avLst/>
          </a:prstGeom>
          <a:noFill/>
        </p:spPr>
        <p:txBody>
          <a:bodyPr wrap="square" rtlCol="0">
            <a:spAutoFit/>
          </a:bodyPr>
          <a:lstStyle/>
          <a:p>
            <a:r>
              <a:rPr lang="en-GB" sz="2000" b="1" dirty="0">
                <a:latin typeface="Century Gothic" panose="020B0502020202020204" pitchFamily="34" charset="0"/>
              </a:rPr>
              <a:t>Negative thinking</a:t>
            </a:r>
          </a:p>
          <a:p>
            <a:pPr>
              <a:buFont typeface="Arial" pitchFamily="34" charset="0"/>
              <a:buChar char="•"/>
            </a:pPr>
            <a:r>
              <a:rPr lang="en-GB" sz="2000" dirty="0">
                <a:latin typeface="Century Gothic" panose="020B0502020202020204" pitchFamily="34" charset="0"/>
              </a:rPr>
              <a:t> </a:t>
            </a:r>
            <a:r>
              <a:rPr lang="en-GB" dirty="0">
                <a:latin typeface="Century Gothic" panose="020B0502020202020204" pitchFamily="34" charset="0"/>
              </a:rPr>
              <a:t>‘Default mode’ of the brain - research shows that when</a:t>
            </a:r>
          </a:p>
          <a:p>
            <a:r>
              <a:rPr lang="en-GB" dirty="0">
                <a:latin typeface="Century Gothic" panose="020B0502020202020204" pitchFamily="34" charset="0"/>
              </a:rPr>
              <a:t> the brain has nothing specific to do it tends to revert to</a:t>
            </a:r>
          </a:p>
          <a:p>
            <a:r>
              <a:rPr lang="en-GB" dirty="0">
                <a:latin typeface="Century Gothic" panose="020B0502020202020204" pitchFamily="34" charset="0"/>
              </a:rPr>
              <a:t> looking for problems to solve and seeking out difficulties.</a:t>
            </a:r>
          </a:p>
          <a:p>
            <a:endParaRPr lang="en-GB" dirty="0">
              <a:latin typeface="Century Gothic" panose="020B0502020202020204" pitchFamily="34" charset="0"/>
            </a:endParaRPr>
          </a:p>
          <a:p>
            <a:pPr>
              <a:buFont typeface="Arial" pitchFamily="34" charset="0"/>
              <a:buChar char="•"/>
            </a:pPr>
            <a:r>
              <a:rPr lang="en-GB" dirty="0">
                <a:latin typeface="Century Gothic" panose="020B0502020202020204" pitchFamily="34" charset="0"/>
              </a:rPr>
              <a:t> Ruminative thinking.</a:t>
            </a:r>
          </a:p>
          <a:p>
            <a:endParaRPr lang="en-GB" dirty="0">
              <a:latin typeface="Century Gothic" panose="020B0502020202020204" pitchFamily="34" charset="0"/>
            </a:endParaRPr>
          </a:p>
          <a:p>
            <a:pPr>
              <a:buFont typeface="Arial" pitchFamily="34" charset="0"/>
              <a:buChar char="•"/>
            </a:pPr>
            <a:r>
              <a:rPr lang="en-GB" dirty="0">
                <a:latin typeface="Century Gothic" panose="020B0502020202020204" pitchFamily="34" charset="0"/>
              </a:rPr>
              <a:t> Automatic negative thoughts.</a:t>
            </a:r>
          </a:p>
          <a:p>
            <a:endParaRPr lang="en-GB" dirty="0">
              <a:latin typeface="Century Gothic" panose="020B0502020202020204" pitchFamily="34" charset="0"/>
            </a:endParaRPr>
          </a:p>
          <a:p>
            <a:pPr>
              <a:buFont typeface="Arial" pitchFamily="34" charset="0"/>
              <a:buChar char="•"/>
            </a:pPr>
            <a:r>
              <a:rPr lang="en-GB" dirty="0">
                <a:latin typeface="Century Gothic" panose="020B0502020202020204" pitchFamily="34" charset="0"/>
              </a:rPr>
              <a:t> Gathering evidence to support a negative view.</a:t>
            </a:r>
          </a:p>
          <a:p>
            <a:endParaRPr lang="en-GB" dirty="0">
              <a:latin typeface="Century Gothic" panose="020B0502020202020204" pitchFamily="34" charset="0"/>
            </a:endParaRPr>
          </a:p>
          <a:p>
            <a:pPr>
              <a:buFont typeface="Arial" pitchFamily="34" charset="0"/>
              <a:buChar char="•"/>
            </a:pPr>
            <a:r>
              <a:rPr lang="en-GB" dirty="0">
                <a:latin typeface="Century Gothic" panose="020B0502020202020204" pitchFamily="34" charset="0"/>
              </a:rPr>
              <a:t> Preoccupation with the past;</a:t>
            </a:r>
          </a:p>
          <a:p>
            <a:endParaRPr lang="en-GB" dirty="0">
              <a:latin typeface="Century Gothic" panose="020B0502020202020204" pitchFamily="34" charset="0"/>
            </a:endParaRPr>
          </a:p>
          <a:p>
            <a:pPr>
              <a:buFont typeface="Arial" pitchFamily="34" charset="0"/>
              <a:buChar char="•"/>
            </a:pPr>
            <a:r>
              <a:rPr lang="en-GB" dirty="0">
                <a:latin typeface="Century Gothic" panose="020B0502020202020204" pitchFamily="34" charset="0"/>
              </a:rPr>
              <a:t> Self criticism.</a:t>
            </a:r>
          </a:p>
          <a:p>
            <a:endParaRPr lang="en-GB" dirty="0">
              <a:latin typeface="Century Gothic" panose="020B0502020202020204" pitchFamily="34" charset="0"/>
            </a:endParaRPr>
          </a:p>
          <a:p>
            <a:pPr>
              <a:buFont typeface="Arial" pitchFamily="34" charset="0"/>
              <a:buChar char="•"/>
            </a:pPr>
            <a:r>
              <a:rPr lang="en-GB" dirty="0">
                <a:latin typeface="Century Gothic" panose="020B0502020202020204" pitchFamily="34" charset="0"/>
              </a:rPr>
              <a:t> Getting depressed about feeling depressed.</a:t>
            </a:r>
          </a:p>
          <a:p>
            <a:endParaRPr lang="en-GB" dirty="0">
              <a:latin typeface="Century Gothic" panose="020B0502020202020204" pitchFamily="34" charset="0"/>
            </a:endParaRPr>
          </a:p>
          <a:p>
            <a:pPr>
              <a:buFont typeface="Arial" pitchFamily="34" charset="0"/>
              <a:buChar char="•"/>
            </a:pPr>
            <a:r>
              <a:rPr lang="en-GB" dirty="0">
                <a:latin typeface="Century Gothic" panose="020B0502020202020204" pitchFamily="34" charset="0"/>
              </a:rPr>
              <a:t> “Yes, but” responses.</a:t>
            </a:r>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pic>
        <p:nvPicPr>
          <p:cNvPr id="4098" name="Picture 2" descr="C:\Users\Jill\AppData\Local\Microsoft\Windows\Temporary Internet Files\Content.IE5\2S0F48EX\522025d3744905a31c391b0baf0a3a68[1].jpg"/>
          <p:cNvPicPr>
            <a:picLocks noChangeAspect="1" noChangeArrowheads="1"/>
          </p:cNvPicPr>
          <p:nvPr/>
        </p:nvPicPr>
        <p:blipFill>
          <a:blip r:embed="rId4" cstate="print"/>
          <a:srcRect/>
          <a:stretch>
            <a:fillRect/>
          </a:stretch>
        </p:blipFill>
        <p:spPr bwMode="auto">
          <a:xfrm>
            <a:off x="6858617" y="1509747"/>
            <a:ext cx="4867808" cy="4216173"/>
          </a:xfrm>
          <a:prstGeom prst="rect">
            <a:avLst/>
          </a:prstGeom>
          <a:noFill/>
        </p:spPr>
      </p:pic>
    </p:spTree>
    <p:extLst>
      <p:ext uri="{BB962C8B-B14F-4D97-AF65-F5344CB8AC3E}">
        <p14:creationId xmlns:p14="http://schemas.microsoft.com/office/powerpoint/2010/main" val="42560058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72077e6f-05ae-4d47-9d46-f68896032419">
      <UserInfo>
        <DisplayName/>
        <AccountId xsi:nil="true"/>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529F9FB06B9A04D9CE1E7574BBAB788" ma:contentTypeVersion="6" ma:contentTypeDescription="Create a new document." ma:contentTypeScope="" ma:versionID="d2accd55b38e5de373ed249fa28cc429">
  <xsd:schema xmlns:xsd="http://www.w3.org/2001/XMLSchema" xmlns:xs="http://www.w3.org/2001/XMLSchema" xmlns:p="http://schemas.microsoft.com/office/2006/metadata/properties" xmlns:ns2="5a3629d8-35c8-42c6-841e-db1d1cce290e" xmlns:ns3="72077e6f-05ae-4d47-9d46-f68896032419" targetNamespace="http://schemas.microsoft.com/office/2006/metadata/properties" ma:root="true" ma:fieldsID="2ae4d1821239036b2b32a74e5666c854" ns2:_="" ns3:_="">
    <xsd:import namespace="5a3629d8-35c8-42c6-841e-db1d1cce290e"/>
    <xsd:import namespace="72077e6f-05ae-4d47-9d46-f6889603241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a3629d8-35c8-42c6-841e-db1d1cce290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2077e6f-05ae-4d47-9d46-f68896032419"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433CEDD-00CB-493B-9521-5F840FAAFC8A}">
  <ds:schemaRefs>
    <ds:schemaRef ds:uri="http://schemas.microsoft.com/sharepoint/v3/contenttype/forms"/>
  </ds:schemaRefs>
</ds:datastoreItem>
</file>

<file path=customXml/itemProps2.xml><?xml version="1.0" encoding="utf-8"?>
<ds:datastoreItem xmlns:ds="http://schemas.openxmlformats.org/officeDocument/2006/customXml" ds:itemID="{3BE16AF5-D0E5-471D-9548-0C891AB4DF02}">
  <ds:schemaRefs>
    <ds:schemaRef ds:uri="http://schemas.microsoft.com/office/2006/metadata/properties"/>
    <ds:schemaRef ds:uri="http://schemas.microsoft.com/office/infopath/2007/PartnerControls"/>
    <ds:schemaRef ds:uri="72077e6f-05ae-4d47-9d46-f68896032419"/>
  </ds:schemaRefs>
</ds:datastoreItem>
</file>

<file path=customXml/itemProps3.xml><?xml version="1.0" encoding="utf-8"?>
<ds:datastoreItem xmlns:ds="http://schemas.openxmlformats.org/officeDocument/2006/customXml" ds:itemID="{D1C2C746-5E34-4A3E-BA95-47040963491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a3629d8-35c8-42c6-841e-db1d1cce290e"/>
    <ds:schemaRef ds:uri="72077e6f-05ae-4d47-9d46-f6889603241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570</TotalTime>
  <Words>2103</Words>
  <Application>Microsoft Office PowerPoint</Application>
  <PresentationFormat>Widescreen</PresentationFormat>
  <Paragraphs>225</Paragraphs>
  <Slides>17</Slides>
  <Notes>15</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vt:lpstr>
      <vt:lpstr>PowerPoint Presentation</vt:lpstr>
      <vt:lpstr>PowerPoint Presentation</vt:lpstr>
      <vt:lpstr>PowerPoint Presentation</vt:lpstr>
    </vt:vector>
  </TitlesOfParts>
  <Company>Pryfysgol Bangor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Helen Williams</dc:creator>
  <cp:lastModifiedBy>Helen Williams</cp:lastModifiedBy>
  <cp:revision>119</cp:revision>
  <dcterms:created xsi:type="dcterms:W3CDTF">2016-08-16T10:57:56Z</dcterms:created>
  <dcterms:modified xsi:type="dcterms:W3CDTF">2022-09-22T14:17:03Z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0x0101002529F9FB06B9A04D9CE1E7574BBAB788</vt:lpwstr>
  </property>
  <property fmtid="{D5CDD505-2E9C-101B-9397-08002B2CF9AE}" pid="3" name="Order">
    <vt:r8>100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ComplianceAssetId">
    <vt:lpwstr/>
  </property>
  <property fmtid="{D5CDD505-2E9C-101B-9397-08002B2CF9AE}" pid="9" name="TemplateUrl">
    <vt:lpwstr/>
  </property>
  <property fmtid="{D5CDD505-2E9C-101B-9397-08002B2CF9AE}" pid="10" name="_ExtendedDescription">
    <vt:lpwstr/>
  </property>
  <property fmtid="{D5CDD505-2E9C-101B-9397-08002B2CF9AE}" pid="11" name="TriggerFlowInfo">
    <vt:lpwstr/>
  </property>
</Properties>
</file>